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43"/>
  </p:notesMasterIdLst>
  <p:sldIdLst>
    <p:sldId id="258" r:id="rId2"/>
    <p:sldId id="439" r:id="rId3"/>
    <p:sldId id="461" r:id="rId4"/>
    <p:sldId id="440" r:id="rId5"/>
    <p:sldId id="462" r:id="rId6"/>
    <p:sldId id="463" r:id="rId7"/>
    <p:sldId id="464" r:id="rId8"/>
    <p:sldId id="465" r:id="rId9"/>
    <p:sldId id="466" r:id="rId10"/>
    <p:sldId id="467" r:id="rId11"/>
    <p:sldId id="468" r:id="rId12"/>
    <p:sldId id="469" r:id="rId13"/>
    <p:sldId id="441" r:id="rId14"/>
    <p:sldId id="458" r:id="rId15"/>
    <p:sldId id="470" r:id="rId16"/>
    <p:sldId id="471" r:id="rId17"/>
    <p:sldId id="472" r:id="rId18"/>
    <p:sldId id="473" r:id="rId19"/>
    <p:sldId id="474" r:id="rId20"/>
    <p:sldId id="482" r:id="rId21"/>
    <p:sldId id="481" r:id="rId22"/>
    <p:sldId id="475" r:id="rId23"/>
    <p:sldId id="476" r:id="rId24"/>
    <p:sldId id="480" r:id="rId25"/>
    <p:sldId id="477" r:id="rId26"/>
    <p:sldId id="478" r:id="rId27"/>
    <p:sldId id="479" r:id="rId28"/>
    <p:sldId id="442" r:id="rId29"/>
    <p:sldId id="444" r:id="rId30"/>
    <p:sldId id="483" r:id="rId31"/>
    <p:sldId id="484" r:id="rId32"/>
    <p:sldId id="485" r:id="rId33"/>
    <p:sldId id="486" r:id="rId34"/>
    <p:sldId id="487" r:id="rId35"/>
    <p:sldId id="488" r:id="rId36"/>
    <p:sldId id="489" r:id="rId37"/>
    <p:sldId id="459" r:id="rId38"/>
    <p:sldId id="460" r:id="rId39"/>
    <p:sldId id="490" r:id="rId40"/>
    <p:sldId id="491" r:id="rId41"/>
    <p:sldId id="492"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B6693C-14DA-4F4E-AF08-F208EDF39457}">
  <a:tblStyle styleId="{57B6693C-14DA-4F4E-AF08-F208EDF3945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3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877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127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017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068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586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127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436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7223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8595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839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8899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4329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955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453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147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8471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7225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2719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8103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5850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22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4688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0120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6888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3373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2263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8506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068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7342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3593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1730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524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2410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689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86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381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108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030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48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3275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Diapositive de titre">
  <p:cSld name="4_Diapositive de titre">
    <p:spTree>
      <p:nvGrpSpPr>
        <p:cNvPr id="1" name="Shape 31"/>
        <p:cNvGrpSpPr/>
        <p:nvPr/>
      </p:nvGrpSpPr>
      <p:grpSpPr>
        <a:xfrm>
          <a:off x="0" y="0"/>
          <a:ext cx="0" cy="0"/>
          <a:chOff x="0" y="0"/>
          <a:chExt cx="0" cy="0"/>
        </a:xfrm>
      </p:grpSpPr>
      <p:sp>
        <p:nvSpPr>
          <p:cNvPr id="32" name="Google Shape;32;p4"/>
          <p:cNvSpPr/>
          <p:nvPr/>
        </p:nvSpPr>
        <p:spPr>
          <a:xfrm>
            <a:off x="0" y="0"/>
            <a:ext cx="9144000" cy="5143500"/>
          </a:xfrm>
          <a:prstGeom prst="rect">
            <a:avLst/>
          </a:prstGeom>
          <a:solidFill>
            <a:srgbClr val="0AB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33" name="Google Shape;33;p4"/>
          <p:cNvPicPr preferRelativeResize="0"/>
          <p:nvPr/>
        </p:nvPicPr>
        <p:blipFill rotWithShape="1">
          <a:blip r:embed="rId2">
            <a:alphaModFix amt="20000"/>
          </a:blip>
          <a:srcRect l="17125"/>
          <a:stretch/>
        </p:blipFill>
        <p:spPr>
          <a:xfrm>
            <a:off x="0" y="0"/>
            <a:ext cx="7578090" cy="5143500"/>
          </a:xfrm>
          <a:prstGeom prst="rect">
            <a:avLst/>
          </a:prstGeom>
          <a:noFill/>
          <a:ln>
            <a:noFill/>
          </a:ln>
        </p:spPr>
      </p:pic>
      <p:sp>
        <p:nvSpPr>
          <p:cNvPr id="34" name="Google Shape;34;p4"/>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sp>
        <p:nvSpPr>
          <p:cNvPr id="36" name="Google Shape;36;p4"/>
          <p:cNvSpPr/>
          <p:nvPr/>
        </p:nvSpPr>
        <p:spPr>
          <a:xfrm>
            <a:off x="2924511" y="0"/>
            <a:ext cx="4732011" cy="5143500"/>
          </a:xfrm>
          <a:prstGeom prst="rect">
            <a:avLst/>
          </a:prstGeom>
          <a:gradFill>
            <a:gsLst>
              <a:gs pos="0">
                <a:srgbClr val="0AB9B2">
                  <a:alpha val="0"/>
                </a:srgbClr>
              </a:gs>
              <a:gs pos="3000">
                <a:srgbClr val="0AB9B2">
                  <a:alpha val="0"/>
                </a:srgbClr>
              </a:gs>
              <a:gs pos="100000">
                <a:srgbClr val="0AB9B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7" name="Google Shape;37;p4"/>
          <p:cNvSpPr txBox="1">
            <a:spLocks noGrp="1"/>
          </p:cNvSpPr>
          <p:nvPr>
            <p:ph type="ctrTitle"/>
          </p:nvPr>
        </p:nvSpPr>
        <p:spPr>
          <a:xfrm>
            <a:off x="628650" y="1005665"/>
            <a:ext cx="5450281" cy="17907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2600"/>
              <a:buFont typeface="Arial"/>
              <a:buNone/>
              <a:defRPr sz="26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4"/>
          <p:cNvSpPr txBox="1">
            <a:spLocks noGrp="1"/>
          </p:cNvSpPr>
          <p:nvPr>
            <p:ph type="subTitle" idx="1"/>
          </p:nvPr>
        </p:nvSpPr>
        <p:spPr>
          <a:xfrm>
            <a:off x="628650" y="3003727"/>
            <a:ext cx="5450281" cy="956392"/>
          </a:xfrm>
          <a:prstGeom prst="rect">
            <a:avLst/>
          </a:prstGeom>
          <a:noFill/>
          <a:ln>
            <a:noFill/>
          </a:ln>
        </p:spPr>
        <p:txBody>
          <a:bodyPr spcFirstLastPara="1" wrap="square" lIns="0" tIns="0" rIns="0" bIns="0" anchor="t" anchorCtr="0">
            <a:noAutofit/>
          </a:bodyPr>
          <a:lstStyle>
            <a:lvl1pPr lvl="0" algn="l">
              <a:lnSpc>
                <a:spcPct val="90000"/>
              </a:lnSpc>
              <a:spcBef>
                <a:spcPts val="750"/>
              </a:spcBef>
              <a:spcAft>
                <a:spcPts val="0"/>
              </a:spcAft>
              <a:buSzPts val="1760"/>
              <a:buNone/>
              <a:defRPr sz="1600">
                <a:solidFill>
                  <a:schemeClr val="accen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39" name="Google Shape;39;p4"/>
          <p:cNvPicPr preferRelativeResize="0"/>
          <p:nvPr/>
        </p:nvPicPr>
        <p:blipFill rotWithShape="1">
          <a:blip r:embed="rId3">
            <a:alphaModFix/>
          </a:blip>
          <a:srcRect/>
          <a:stretch/>
        </p:blipFill>
        <p:spPr>
          <a:xfrm>
            <a:off x="8602994" y="4677641"/>
            <a:ext cx="345934" cy="3459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7_Diapositive de titre">
  <p:cSld name="17_Diapositive de titre">
    <p:spTree>
      <p:nvGrpSpPr>
        <p:cNvPr id="1" name="Shape 122"/>
        <p:cNvGrpSpPr/>
        <p:nvPr/>
      </p:nvGrpSpPr>
      <p:grpSpPr>
        <a:xfrm>
          <a:off x="0" y="0"/>
          <a:ext cx="0" cy="0"/>
          <a:chOff x="0" y="0"/>
          <a:chExt cx="0" cy="0"/>
        </a:xfrm>
      </p:grpSpPr>
      <p:sp>
        <p:nvSpPr>
          <p:cNvPr id="123" name="Google Shape;123;p17"/>
          <p:cNvSpPr/>
          <p:nvPr/>
        </p:nvSpPr>
        <p:spPr>
          <a:xfrm>
            <a:off x="0" y="0"/>
            <a:ext cx="9144000" cy="5143500"/>
          </a:xfrm>
          <a:prstGeom prst="rect">
            <a:avLst/>
          </a:prstGeom>
          <a:solidFill>
            <a:srgbClr val="0AB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24" name="Google Shape;124;p17"/>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25" name="Google Shape;125;p17"/>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pic>
        <p:nvPicPr>
          <p:cNvPr id="127" name="Google Shape;127;p17"/>
          <p:cNvPicPr preferRelativeResize="0"/>
          <p:nvPr/>
        </p:nvPicPr>
        <p:blipFill rotWithShape="1">
          <a:blip r:embed="rId3">
            <a:alphaModFix/>
          </a:blip>
          <a:srcRect/>
          <a:stretch/>
        </p:blipFill>
        <p:spPr>
          <a:xfrm>
            <a:off x="8602994" y="4677641"/>
            <a:ext cx="345934" cy="3459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Diapositive de titre">
  <p:cSld name="10_Diapositive de titre">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0" name="Google Shape;70;p9"/>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pic>
        <p:nvPicPr>
          <p:cNvPr id="72" name="Google Shape;72;p9"/>
          <p:cNvPicPr preferRelativeResize="0"/>
          <p:nvPr/>
        </p:nvPicPr>
        <p:blipFill rotWithShape="1">
          <a:blip r:embed="rId3">
            <a:alphaModFix/>
          </a:blip>
          <a:srcRect/>
          <a:stretch/>
        </p:blipFill>
        <p:spPr>
          <a:xfrm>
            <a:off x="3781959" y="1975104"/>
            <a:ext cx="1307452" cy="13074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Diapositive de titre">
  <p:cSld name="14_Diapositive de titre">
    <p:spTree>
      <p:nvGrpSpPr>
        <p:cNvPr id="1" name="Shape 73"/>
        <p:cNvGrpSpPr/>
        <p:nvPr/>
      </p:nvGrpSpPr>
      <p:grpSpPr>
        <a:xfrm>
          <a:off x="0" y="0"/>
          <a:ext cx="0" cy="0"/>
          <a:chOff x="0" y="0"/>
          <a:chExt cx="0" cy="0"/>
        </a:xfrm>
      </p:grpSpPr>
      <p:pic>
        <p:nvPicPr>
          <p:cNvPr id="74" name="Google Shape;74;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5" name="Google Shape;75;p10"/>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pic>
        <p:nvPicPr>
          <p:cNvPr id="77" name="Google Shape;77;p10"/>
          <p:cNvPicPr preferRelativeResize="0"/>
          <p:nvPr/>
        </p:nvPicPr>
        <p:blipFill rotWithShape="1">
          <a:blip r:embed="rId3">
            <a:alphaModFix/>
          </a:blip>
          <a:srcRect/>
          <a:stretch/>
        </p:blipFill>
        <p:spPr>
          <a:xfrm>
            <a:off x="3781959" y="1975104"/>
            <a:ext cx="1307451" cy="13074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78"/>
        <p:cNvGrpSpPr/>
        <p:nvPr/>
      </p:nvGrpSpPr>
      <p:grpSpPr>
        <a:xfrm>
          <a:off x="0" y="0"/>
          <a:ext cx="0" cy="0"/>
          <a:chOff x="0" y="0"/>
          <a:chExt cx="0" cy="0"/>
        </a:xfrm>
      </p:grpSpPr>
      <p:sp>
        <p:nvSpPr>
          <p:cNvPr id="79" name="Google Shape;79;p11"/>
          <p:cNvSpPr/>
          <p:nvPr/>
        </p:nvSpPr>
        <p:spPr>
          <a:xfrm>
            <a:off x="0" y="0"/>
            <a:ext cx="9144000" cy="5143500"/>
          </a:xfrm>
          <a:prstGeom prst="rect">
            <a:avLst/>
          </a:prstGeom>
          <a:solidFill>
            <a:srgbClr val="0AB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80" name="Google Shape;80;p11"/>
          <p:cNvPicPr preferRelativeResize="0"/>
          <p:nvPr/>
        </p:nvPicPr>
        <p:blipFill rotWithShape="1">
          <a:blip r:embed="rId2">
            <a:alphaModFix amt="20000"/>
          </a:blip>
          <a:srcRect l="17125"/>
          <a:stretch/>
        </p:blipFill>
        <p:spPr>
          <a:xfrm>
            <a:off x="0" y="0"/>
            <a:ext cx="7578090" cy="5143500"/>
          </a:xfrm>
          <a:prstGeom prst="rect">
            <a:avLst/>
          </a:prstGeom>
          <a:noFill/>
          <a:ln>
            <a:noFill/>
          </a:ln>
        </p:spPr>
      </p:pic>
      <p:sp>
        <p:nvSpPr>
          <p:cNvPr id="81" name="Google Shape;81;p11"/>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sp>
        <p:nvSpPr>
          <p:cNvPr id="83" name="Google Shape;83;p11"/>
          <p:cNvSpPr/>
          <p:nvPr/>
        </p:nvSpPr>
        <p:spPr>
          <a:xfrm>
            <a:off x="2924511" y="0"/>
            <a:ext cx="4732011" cy="5143500"/>
          </a:xfrm>
          <a:prstGeom prst="rect">
            <a:avLst/>
          </a:prstGeom>
          <a:gradFill>
            <a:gsLst>
              <a:gs pos="0">
                <a:srgbClr val="0AB9B2">
                  <a:alpha val="0"/>
                </a:srgbClr>
              </a:gs>
              <a:gs pos="3000">
                <a:srgbClr val="0AB9B2">
                  <a:alpha val="0"/>
                </a:srgbClr>
              </a:gs>
              <a:gs pos="100000">
                <a:srgbClr val="0AB9B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4" name="Google Shape;84;p11"/>
          <p:cNvSpPr txBox="1">
            <a:spLocks noGrp="1"/>
          </p:cNvSpPr>
          <p:nvPr>
            <p:ph type="ctrTitle"/>
          </p:nvPr>
        </p:nvSpPr>
        <p:spPr>
          <a:xfrm>
            <a:off x="628650" y="1005665"/>
            <a:ext cx="5450281" cy="17907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2600"/>
              <a:buFont typeface="Arial"/>
              <a:buNone/>
              <a:defRPr sz="26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1"/>
          <p:cNvSpPr txBox="1">
            <a:spLocks noGrp="1"/>
          </p:cNvSpPr>
          <p:nvPr>
            <p:ph type="subTitle" idx="1"/>
          </p:nvPr>
        </p:nvSpPr>
        <p:spPr>
          <a:xfrm>
            <a:off x="628650" y="3003727"/>
            <a:ext cx="5450281" cy="956392"/>
          </a:xfrm>
          <a:prstGeom prst="rect">
            <a:avLst/>
          </a:prstGeom>
          <a:noFill/>
          <a:ln>
            <a:noFill/>
          </a:ln>
        </p:spPr>
        <p:txBody>
          <a:bodyPr spcFirstLastPara="1" wrap="square" lIns="0" tIns="0" rIns="0" bIns="0" anchor="t" anchorCtr="0">
            <a:noAutofit/>
          </a:bodyPr>
          <a:lstStyle>
            <a:lvl1pPr lvl="0" algn="l">
              <a:lnSpc>
                <a:spcPct val="90000"/>
              </a:lnSpc>
              <a:spcBef>
                <a:spcPts val="750"/>
              </a:spcBef>
              <a:spcAft>
                <a:spcPts val="0"/>
              </a:spcAft>
              <a:buSzPts val="1760"/>
              <a:buNone/>
              <a:defRPr sz="1600">
                <a:solidFill>
                  <a:schemeClr val="accen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86" name="Google Shape;86;p11"/>
          <p:cNvPicPr preferRelativeResize="0"/>
          <p:nvPr/>
        </p:nvPicPr>
        <p:blipFill rotWithShape="1">
          <a:blip r:embed="rId3">
            <a:alphaModFix/>
          </a:blip>
          <a:srcRect/>
          <a:stretch/>
        </p:blipFill>
        <p:spPr>
          <a:xfrm>
            <a:off x="6505704" y="3711534"/>
            <a:ext cx="1796869" cy="7580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87"/>
        <p:cNvGrpSpPr/>
        <p:nvPr/>
      </p:nvGrpSpPr>
      <p:grpSpPr>
        <a:xfrm>
          <a:off x="0" y="0"/>
          <a:ext cx="0" cy="0"/>
          <a:chOff x="0" y="0"/>
          <a:chExt cx="0" cy="0"/>
        </a:xfrm>
      </p:grpSpPr>
      <p:sp>
        <p:nvSpPr>
          <p:cNvPr id="88" name="Google Shape;88;p12"/>
          <p:cNvSpPr/>
          <p:nvPr/>
        </p:nvSpPr>
        <p:spPr>
          <a:xfrm>
            <a:off x="0" y="0"/>
            <a:ext cx="9144000" cy="5143500"/>
          </a:xfrm>
          <a:prstGeom prst="rect">
            <a:avLst/>
          </a:prstGeom>
          <a:solidFill>
            <a:srgbClr val="152E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89" name="Google Shape;89;p12"/>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90" name="Google Shape;90;p12"/>
          <p:cNvSpPr txBox="1">
            <a:spLocks noGrp="1"/>
          </p:cNvSpPr>
          <p:nvPr>
            <p:ph type="body" idx="1"/>
          </p:nvPr>
        </p:nvSpPr>
        <p:spPr>
          <a:xfrm>
            <a:off x="628650" y="1369219"/>
            <a:ext cx="7886700" cy="3263504"/>
          </a:xfrm>
          <a:prstGeom prst="rect">
            <a:avLst/>
          </a:prstGeom>
          <a:noFill/>
          <a:ln>
            <a:noFill/>
          </a:ln>
        </p:spPr>
        <p:txBody>
          <a:bodyPr spcFirstLastPara="1" wrap="square" lIns="0" tIns="0" rIns="0" bIns="0" anchor="t" anchorCtr="0">
            <a:noAutofit/>
          </a:bodyPr>
          <a:lstStyle>
            <a:lvl1pPr marL="457200" lvl="0" indent="-340360" algn="l">
              <a:lnSpc>
                <a:spcPct val="90000"/>
              </a:lnSpc>
              <a:spcBef>
                <a:spcPts val="750"/>
              </a:spcBef>
              <a:spcAft>
                <a:spcPts val="0"/>
              </a:spcAft>
              <a:buSzPts val="1760"/>
              <a:buChar char="•"/>
              <a:defRPr>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1" name="Google Shape;91;p12"/>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sp>
        <p:nvSpPr>
          <p:cNvPr id="93" name="Google Shape;93;p12"/>
          <p:cNvSpPr txBox="1">
            <a:spLocks noGrp="1"/>
          </p:cNvSpPr>
          <p:nvPr>
            <p:ph type="title"/>
          </p:nvPr>
        </p:nvSpPr>
        <p:spPr>
          <a:xfrm>
            <a:off x="628651" y="277978"/>
            <a:ext cx="7886700" cy="760781"/>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2"/>
          <p:cNvPicPr preferRelativeResize="0"/>
          <p:nvPr/>
        </p:nvPicPr>
        <p:blipFill rotWithShape="1">
          <a:blip r:embed="rId3">
            <a:alphaModFix/>
          </a:blip>
          <a:srcRect/>
          <a:stretch/>
        </p:blipFill>
        <p:spPr>
          <a:xfrm>
            <a:off x="8602994" y="4677641"/>
            <a:ext cx="345934" cy="345934"/>
          </a:xfrm>
          <a:prstGeom prst="rect">
            <a:avLst/>
          </a:prstGeom>
          <a:noFill/>
          <a:ln>
            <a:noFill/>
          </a:ln>
        </p:spPr>
      </p:pic>
      <p:cxnSp>
        <p:nvCxnSpPr>
          <p:cNvPr id="95" name="Google Shape;95;p12"/>
          <p:cNvCxnSpPr/>
          <p:nvPr/>
        </p:nvCxnSpPr>
        <p:spPr>
          <a:xfrm>
            <a:off x="628650" y="1075334"/>
            <a:ext cx="556412"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96"/>
        <p:cNvGrpSpPr/>
        <p:nvPr/>
      </p:nvGrpSpPr>
      <p:grpSpPr>
        <a:xfrm>
          <a:off x="0" y="0"/>
          <a:ext cx="0" cy="0"/>
          <a:chOff x="0" y="0"/>
          <a:chExt cx="0" cy="0"/>
        </a:xfrm>
      </p:grpSpPr>
      <p:sp>
        <p:nvSpPr>
          <p:cNvPr id="97" name="Google Shape;97;p13"/>
          <p:cNvSpPr/>
          <p:nvPr/>
        </p:nvSpPr>
        <p:spPr>
          <a:xfrm>
            <a:off x="0" y="0"/>
            <a:ext cx="9144000" cy="5143500"/>
          </a:xfrm>
          <a:prstGeom prst="rect">
            <a:avLst/>
          </a:prstGeom>
          <a:solidFill>
            <a:srgbClr val="0AB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98" name="Google Shape;98;p13"/>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99" name="Google Shape;99;p13"/>
          <p:cNvSpPr txBox="1">
            <a:spLocks noGrp="1"/>
          </p:cNvSpPr>
          <p:nvPr>
            <p:ph type="body" idx="1"/>
          </p:nvPr>
        </p:nvSpPr>
        <p:spPr>
          <a:xfrm>
            <a:off x="628650" y="1369219"/>
            <a:ext cx="7886700" cy="3263504"/>
          </a:xfrm>
          <a:prstGeom prst="rect">
            <a:avLst/>
          </a:prstGeom>
          <a:noFill/>
          <a:ln>
            <a:noFill/>
          </a:ln>
        </p:spPr>
        <p:txBody>
          <a:bodyPr spcFirstLastPara="1" wrap="square" lIns="0" tIns="0" rIns="0" bIns="0" anchor="t" anchorCtr="0">
            <a:noAutofit/>
          </a:bodyPr>
          <a:lstStyle>
            <a:lvl1pPr marL="457200" lvl="0" indent="-340360" algn="l">
              <a:lnSpc>
                <a:spcPct val="90000"/>
              </a:lnSpc>
              <a:spcBef>
                <a:spcPts val="750"/>
              </a:spcBef>
              <a:spcAft>
                <a:spcPts val="0"/>
              </a:spcAft>
              <a:buClr>
                <a:schemeClr val="lt1"/>
              </a:buClr>
              <a:buSzPts val="1760"/>
              <a:buChar char="•"/>
              <a:defRPr>
                <a:solidFill>
                  <a:schemeClr val="accen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13"/>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sp>
        <p:nvSpPr>
          <p:cNvPr id="102" name="Google Shape;102;p13"/>
          <p:cNvSpPr txBox="1">
            <a:spLocks noGrp="1"/>
          </p:cNvSpPr>
          <p:nvPr>
            <p:ph type="title"/>
          </p:nvPr>
        </p:nvSpPr>
        <p:spPr>
          <a:xfrm>
            <a:off x="628650" y="277978"/>
            <a:ext cx="7886700" cy="760781"/>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3" name="Google Shape;103;p13"/>
          <p:cNvPicPr preferRelativeResize="0"/>
          <p:nvPr/>
        </p:nvPicPr>
        <p:blipFill rotWithShape="1">
          <a:blip r:embed="rId3">
            <a:alphaModFix/>
          </a:blip>
          <a:srcRect/>
          <a:stretch/>
        </p:blipFill>
        <p:spPr>
          <a:xfrm>
            <a:off x="8602994" y="4677641"/>
            <a:ext cx="345934" cy="345934"/>
          </a:xfrm>
          <a:prstGeom prst="rect">
            <a:avLst/>
          </a:prstGeom>
          <a:noFill/>
          <a:ln>
            <a:noFill/>
          </a:ln>
        </p:spPr>
      </p:pic>
      <p:cxnSp>
        <p:nvCxnSpPr>
          <p:cNvPr id="104" name="Google Shape;104;p13"/>
          <p:cNvCxnSpPr/>
          <p:nvPr/>
        </p:nvCxnSpPr>
        <p:spPr>
          <a:xfrm>
            <a:off x="628650" y="1075334"/>
            <a:ext cx="556412"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105"/>
        <p:cNvGrpSpPr/>
        <p:nvPr/>
      </p:nvGrpSpPr>
      <p:grpSpPr>
        <a:xfrm>
          <a:off x="0" y="0"/>
          <a:ext cx="0" cy="0"/>
          <a:chOff x="0" y="0"/>
          <a:chExt cx="0" cy="0"/>
        </a:xfrm>
      </p:grpSpPr>
      <p:sp>
        <p:nvSpPr>
          <p:cNvPr id="106" name="Google Shape;106;p14"/>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sp>
        <p:nvSpPr>
          <p:cNvPr id="108" name="Google Shape;108;p14"/>
          <p:cNvSpPr txBox="1">
            <a:spLocks noGrp="1"/>
          </p:cNvSpPr>
          <p:nvPr>
            <p:ph type="title"/>
          </p:nvPr>
        </p:nvSpPr>
        <p:spPr>
          <a:xfrm>
            <a:off x="628650" y="277978"/>
            <a:ext cx="7849144" cy="760781"/>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9" name="Google Shape;109;p14"/>
          <p:cNvPicPr preferRelativeResize="0"/>
          <p:nvPr/>
        </p:nvPicPr>
        <p:blipFill rotWithShape="1">
          <a:blip r:embed="rId2">
            <a:alphaModFix/>
          </a:blip>
          <a:srcRect/>
          <a:stretch/>
        </p:blipFill>
        <p:spPr>
          <a:xfrm>
            <a:off x="8602995" y="4677641"/>
            <a:ext cx="345934" cy="345934"/>
          </a:xfrm>
          <a:prstGeom prst="rect">
            <a:avLst/>
          </a:prstGeom>
          <a:noFill/>
          <a:ln>
            <a:noFill/>
          </a:ln>
        </p:spPr>
      </p:pic>
      <p:cxnSp>
        <p:nvCxnSpPr>
          <p:cNvPr id="110" name="Google Shape;110;p14"/>
          <p:cNvCxnSpPr/>
          <p:nvPr/>
        </p:nvCxnSpPr>
        <p:spPr>
          <a:xfrm>
            <a:off x="628650" y="1075334"/>
            <a:ext cx="556412"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_Diapositive de titre">
  <p:cSld name="13_Diapositive de titre">
    <p:spTree>
      <p:nvGrpSpPr>
        <p:cNvPr id="1" name="Shape 111"/>
        <p:cNvGrpSpPr/>
        <p:nvPr/>
      </p:nvGrpSpPr>
      <p:grpSpPr>
        <a:xfrm>
          <a:off x="0" y="0"/>
          <a:ext cx="0" cy="0"/>
          <a:chOff x="0" y="0"/>
          <a:chExt cx="0" cy="0"/>
        </a:xfrm>
      </p:grpSpPr>
      <p:sp>
        <p:nvSpPr>
          <p:cNvPr id="112" name="Google Shape;112;p15"/>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pic>
        <p:nvPicPr>
          <p:cNvPr id="114" name="Google Shape;114;p15"/>
          <p:cNvPicPr preferRelativeResize="0"/>
          <p:nvPr/>
        </p:nvPicPr>
        <p:blipFill rotWithShape="1">
          <a:blip r:embed="rId2">
            <a:alphaModFix/>
          </a:blip>
          <a:srcRect l="9379" t="9379" r="9376" b="9376"/>
          <a:stretch/>
        </p:blipFill>
        <p:spPr>
          <a:xfrm>
            <a:off x="0" y="0"/>
            <a:ext cx="9144000" cy="5143500"/>
          </a:xfrm>
          <a:prstGeom prst="rect">
            <a:avLst/>
          </a:prstGeom>
          <a:noFill/>
          <a:ln>
            <a:noFill/>
          </a:ln>
        </p:spPr>
      </p:pic>
      <p:pic>
        <p:nvPicPr>
          <p:cNvPr id="115" name="Google Shape;115;p15"/>
          <p:cNvPicPr preferRelativeResize="0"/>
          <p:nvPr/>
        </p:nvPicPr>
        <p:blipFill rotWithShape="1">
          <a:blip r:embed="rId3">
            <a:alphaModFix/>
          </a:blip>
          <a:srcRect/>
          <a:stretch/>
        </p:blipFill>
        <p:spPr>
          <a:xfrm>
            <a:off x="3187336" y="2222829"/>
            <a:ext cx="2521132" cy="10636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Diapositive de titre">
  <p:cSld name="15_Diapositive de titre">
    <p:spTree>
      <p:nvGrpSpPr>
        <p:cNvPr id="1" name="Shape 116"/>
        <p:cNvGrpSpPr/>
        <p:nvPr/>
      </p:nvGrpSpPr>
      <p:grpSpPr>
        <a:xfrm>
          <a:off x="0" y="0"/>
          <a:ext cx="0" cy="0"/>
          <a:chOff x="0" y="0"/>
          <a:chExt cx="0" cy="0"/>
        </a:xfrm>
      </p:grpSpPr>
      <p:sp>
        <p:nvSpPr>
          <p:cNvPr id="117" name="Google Shape;117;p16"/>
          <p:cNvSpPr/>
          <p:nvPr/>
        </p:nvSpPr>
        <p:spPr>
          <a:xfrm>
            <a:off x="0" y="0"/>
            <a:ext cx="9144000" cy="5143500"/>
          </a:xfrm>
          <a:prstGeom prst="rect">
            <a:avLst/>
          </a:prstGeom>
          <a:solidFill>
            <a:srgbClr val="152E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8" name="Google Shape;118;p16"/>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19" name="Google Shape;119;p16"/>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pic>
        <p:nvPicPr>
          <p:cNvPr id="121" name="Google Shape;121;p16"/>
          <p:cNvPicPr preferRelativeResize="0"/>
          <p:nvPr/>
        </p:nvPicPr>
        <p:blipFill rotWithShape="1">
          <a:blip r:embed="rId3">
            <a:alphaModFix/>
          </a:blip>
          <a:srcRect/>
          <a:stretch/>
        </p:blipFill>
        <p:spPr>
          <a:xfrm>
            <a:off x="8602994" y="4677641"/>
            <a:ext cx="345934" cy="3459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628650" y="1369219"/>
            <a:ext cx="7886700" cy="3263504"/>
          </a:xfrm>
          <a:prstGeom prst="rect">
            <a:avLst/>
          </a:prstGeom>
          <a:noFill/>
          <a:ln>
            <a:noFill/>
          </a:ln>
        </p:spPr>
        <p:txBody>
          <a:bodyPr spcFirstLastPara="1" wrap="square" lIns="0" tIns="0" rIns="0" bIns="0" anchor="t" anchorCtr="0">
            <a:noAutofit/>
          </a:bodyPr>
          <a:lstStyle>
            <a:lvl1pPr marL="457200" marR="0" lvl="0" indent="-340360" algn="l" rtl="0">
              <a:lnSpc>
                <a:spcPct val="90000"/>
              </a:lnSpc>
              <a:spcBef>
                <a:spcPts val="750"/>
              </a:spcBef>
              <a:spcAft>
                <a:spcPts val="0"/>
              </a:spcAft>
              <a:buClr>
                <a:schemeClr val="accent2"/>
              </a:buClr>
              <a:buSzPts val="1760"/>
              <a:buFont typeface="Arial"/>
              <a:buChar char="•"/>
              <a:defRPr sz="1600" b="0" i="0" u="none" strike="noStrike" cap="none">
                <a:solidFill>
                  <a:srgbClr val="333333"/>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1072448" y="4767263"/>
            <a:ext cx="2057400" cy="2738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28650" y="4767263"/>
            <a:ext cx="365366" cy="273844"/>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9.png"/><Relationship Id="rId7"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9.png"/><Relationship Id="rId7"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9.png"/><Relationship Id="rId7"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59" y="0"/>
            <a:ext cx="9136480" cy="5143500"/>
          </a:xfrm>
          <a:prstGeom prst="rect">
            <a:avLst/>
          </a:prstGeom>
        </p:spPr>
      </p:pic>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2" name="Google Shape;132;p18">
            <a:extLst>
              <a:ext uri="{FF2B5EF4-FFF2-40B4-BE49-F238E27FC236}">
                <a16:creationId xmlns:a16="http://schemas.microsoft.com/office/drawing/2014/main" id="{BD83F999-938D-451D-BD94-E46C277F7F34}"/>
              </a:ext>
            </a:extLst>
          </p:cNvPr>
          <p:cNvSpPr txBox="1">
            <a:spLocks noGrp="1"/>
          </p:cNvSpPr>
          <p:nvPr>
            <p:ph type="ctrTitle"/>
          </p:nvPr>
        </p:nvSpPr>
        <p:spPr>
          <a:xfrm>
            <a:off x="280328" y="125409"/>
            <a:ext cx="7629738" cy="59365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3000"/>
              <a:buFont typeface="Arial"/>
              <a:buNone/>
            </a:pPr>
            <a:r>
              <a:rPr lang="fr-CA" sz="4400" b="1" dirty="0" err="1">
                <a:solidFill>
                  <a:schemeClr val="accent2"/>
                </a:solidFill>
              </a:rPr>
              <a:t>Chapter</a:t>
            </a:r>
            <a:r>
              <a:rPr lang="fr-CA" sz="4400" b="1" dirty="0">
                <a:solidFill>
                  <a:schemeClr val="accent2"/>
                </a:solidFill>
              </a:rPr>
              <a:t> 8:</a:t>
            </a:r>
            <a:r>
              <a:rPr lang="fr-CA" sz="4400" b="1" dirty="0">
                <a:solidFill>
                  <a:schemeClr val="bg1"/>
                </a:solidFill>
              </a:rPr>
              <a:t> HTML</a:t>
            </a:r>
            <a:r>
              <a:rPr lang="fr-CA" sz="4400" b="1" dirty="0">
                <a:solidFill>
                  <a:schemeClr val="accent2"/>
                </a:solidFill>
              </a:rPr>
              <a:t>  </a:t>
            </a:r>
            <a:r>
              <a:rPr lang="fr-CA" sz="4400" b="1" dirty="0">
                <a:solidFill>
                  <a:schemeClr val="bg1"/>
                </a:solidFill>
              </a:rPr>
              <a:t>Images</a:t>
            </a:r>
            <a:endParaRPr sz="4400" b="1" dirty="0">
              <a:solidFill>
                <a:schemeClr val="bg1"/>
              </a:solidFill>
            </a:endParaRPr>
          </a:p>
        </p:txBody>
      </p:sp>
      <p:sp>
        <p:nvSpPr>
          <p:cNvPr id="9" name="TextBox 8">
            <a:extLst>
              <a:ext uri="{FF2B5EF4-FFF2-40B4-BE49-F238E27FC236}">
                <a16:creationId xmlns:a16="http://schemas.microsoft.com/office/drawing/2014/main" id="{06D5E1FD-4FE9-4F63-A583-3F088ED35B97}"/>
              </a:ext>
            </a:extLst>
          </p:cNvPr>
          <p:cNvSpPr txBox="1"/>
          <p:nvPr/>
        </p:nvSpPr>
        <p:spPr>
          <a:xfrm>
            <a:off x="2804848" y="4704829"/>
            <a:ext cx="2622834" cy="307777"/>
          </a:xfrm>
          <a:prstGeom prst="rect">
            <a:avLst/>
          </a:prstGeom>
          <a:noFill/>
        </p:spPr>
        <p:txBody>
          <a:bodyPr wrap="none" rtlCol="0">
            <a:spAutoFit/>
          </a:bodyPr>
          <a:lstStyle/>
          <a:p>
            <a:r>
              <a:rPr lang="en-CA" b="1" dirty="0">
                <a:solidFill>
                  <a:schemeClr val="accent2"/>
                </a:solidFill>
              </a:rPr>
              <a:t>Basic </a:t>
            </a:r>
            <a:r>
              <a:rPr lang="en-US" b="1" dirty="0">
                <a:solidFill>
                  <a:schemeClr val="accent2"/>
                </a:solidFill>
              </a:rPr>
              <a:t>&lt;</a:t>
            </a:r>
            <a:r>
              <a:rPr lang="en-CA" b="1" dirty="0">
                <a:solidFill>
                  <a:schemeClr val="accent2"/>
                </a:solidFill>
              </a:rPr>
              <a:t>HTML&gt; Programming</a:t>
            </a:r>
          </a:p>
        </p:txBody>
      </p:sp>
      <p:sp>
        <p:nvSpPr>
          <p:cNvPr id="11" name="TextBox 10">
            <a:extLst>
              <a:ext uri="{FF2B5EF4-FFF2-40B4-BE49-F238E27FC236}">
                <a16:creationId xmlns:a16="http://schemas.microsoft.com/office/drawing/2014/main" id="{2DD3F090-3000-493C-BE19-FE3FC3BC9AF2}"/>
              </a:ext>
            </a:extLst>
          </p:cNvPr>
          <p:cNvSpPr txBox="1"/>
          <p:nvPr/>
        </p:nvSpPr>
        <p:spPr>
          <a:xfrm>
            <a:off x="223712" y="984856"/>
            <a:ext cx="2408032" cy="584775"/>
          </a:xfrm>
          <a:prstGeom prst="rect">
            <a:avLst/>
          </a:prstGeom>
          <a:noFill/>
        </p:spPr>
        <p:txBody>
          <a:bodyPr wrap="none" rtlCol="0">
            <a:spAutoFit/>
          </a:bodyPr>
          <a:lstStyle/>
          <a:p>
            <a:r>
              <a:rPr lang="en-CA" sz="1800" b="1" dirty="0">
                <a:solidFill>
                  <a:schemeClr val="accent2"/>
                </a:solidFill>
              </a:rPr>
              <a:t>Moe Harb</a:t>
            </a:r>
          </a:p>
          <a:p>
            <a:r>
              <a:rPr lang="en-CA" b="1" dirty="0">
                <a:solidFill>
                  <a:schemeClr val="bg1"/>
                </a:solidFill>
              </a:rPr>
              <a:t>moe@cumberland.college</a:t>
            </a:r>
          </a:p>
        </p:txBody>
      </p:sp>
      <p:sp>
        <p:nvSpPr>
          <p:cNvPr id="13" name="TextBox 12">
            <a:extLst>
              <a:ext uri="{FF2B5EF4-FFF2-40B4-BE49-F238E27FC236}">
                <a16:creationId xmlns:a16="http://schemas.microsoft.com/office/drawing/2014/main" id="{807E9769-2699-4DCB-A99F-3E9B80BE9262}"/>
              </a:ext>
            </a:extLst>
          </p:cNvPr>
          <p:cNvSpPr txBox="1"/>
          <p:nvPr/>
        </p:nvSpPr>
        <p:spPr>
          <a:xfrm>
            <a:off x="6258530" y="4710314"/>
            <a:ext cx="2388795" cy="307777"/>
          </a:xfrm>
          <a:prstGeom prst="rect">
            <a:avLst/>
          </a:prstGeom>
          <a:noFill/>
        </p:spPr>
        <p:txBody>
          <a:bodyPr wrap="none" rtlCol="0">
            <a:spAutoFit/>
          </a:bodyPr>
          <a:lstStyle/>
          <a:p>
            <a:r>
              <a:rPr lang="en-CA" b="1" dirty="0">
                <a:solidFill>
                  <a:schemeClr val="bg1"/>
                </a:solidFill>
              </a:rPr>
              <a:t>CUMBERLAND COLLEGE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10</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2603035"/>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4. Get Inspired by the Visuals</a:t>
            </a:r>
            <a:br>
              <a:rPr lang="en-CA" sz="1400" b="1" dirty="0">
                <a:solidFill>
                  <a:schemeClr val="accent2"/>
                </a:solidFill>
                <a:latin typeface="+mj-lt"/>
              </a:rPr>
            </a:br>
            <a:br>
              <a:rPr lang="en-CA" sz="1600" dirty="0">
                <a:solidFill>
                  <a:schemeClr val="bg1"/>
                </a:solidFill>
                <a:latin typeface="+mj-lt"/>
              </a:rPr>
            </a:br>
            <a:r>
              <a:rPr lang="en-CA" sz="1600" dirty="0">
                <a:solidFill>
                  <a:schemeClr val="bg1"/>
                </a:solidFill>
                <a:latin typeface="+mj-lt"/>
              </a:rPr>
              <a:t>Visual context needs to be seamlessly integrated with the text.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While your content strategy probably starts with the idea to write the text and then add visuals, you can also take a different approach. If you find an inspiring image you can easily write the text that will complement it.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Another option is to find or create a video that rounds up your web design idea and then write the content that will support it.</a:t>
            </a:r>
            <a:endParaRPr lang="en-CA" sz="1600" i="0" dirty="0">
              <a:solidFill>
                <a:schemeClr val="bg1"/>
              </a:solidFill>
              <a:effectLst/>
              <a:latin typeface="+mj-lt"/>
            </a:endParaRPr>
          </a:p>
        </p:txBody>
      </p:sp>
    </p:spTree>
    <p:extLst>
      <p:ext uri="{BB962C8B-B14F-4D97-AF65-F5344CB8AC3E}">
        <p14:creationId xmlns:p14="http://schemas.microsoft.com/office/powerpoint/2010/main" val="428859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11</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3504086"/>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5. Make It More Interesting</a:t>
            </a:r>
            <a:br>
              <a:rPr lang="en-CA" sz="1400" b="1" dirty="0">
                <a:solidFill>
                  <a:schemeClr val="accent2"/>
                </a:solidFill>
                <a:latin typeface="+mj-lt"/>
              </a:rPr>
            </a:br>
            <a:br>
              <a:rPr lang="en-CA" sz="1600" dirty="0">
                <a:solidFill>
                  <a:schemeClr val="bg1"/>
                </a:solidFill>
                <a:latin typeface="+mj-lt"/>
              </a:rPr>
            </a:br>
            <a:r>
              <a:rPr lang="en-CA" sz="1600" dirty="0">
                <a:solidFill>
                  <a:schemeClr val="bg1"/>
                </a:solidFill>
                <a:latin typeface="+mj-lt"/>
              </a:rPr>
              <a:t>Sometimes you have no other choice but to deliver lots of written text, information, and stats. However, you do have a choice to add visual context to it and thus make it more interesting for users.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For example, when you are delivering stats about the company, you can create an infographic to present the information. Consider that 41.5% of marketers claim that original graphics, such as infographics, perform best, this is a perfect way of presenting content.</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Not only can visuals make the content more interesting but it can also evoke emotions in users. Consequently, you’ll be able to create a relationship with them and turn them into loyal users or customers.</a:t>
            </a:r>
            <a:endParaRPr lang="en-CA" sz="1600" i="0" dirty="0">
              <a:solidFill>
                <a:schemeClr val="bg1"/>
              </a:solidFill>
              <a:effectLst/>
              <a:latin typeface="+mj-lt"/>
            </a:endParaRPr>
          </a:p>
        </p:txBody>
      </p:sp>
    </p:spTree>
    <p:extLst>
      <p:ext uri="{BB962C8B-B14F-4D97-AF65-F5344CB8AC3E}">
        <p14:creationId xmlns:p14="http://schemas.microsoft.com/office/powerpoint/2010/main" val="201698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12</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4291672"/>
          </a:xfrm>
          <a:prstGeom prst="rect">
            <a:avLst/>
          </a:prstGeom>
          <a:noFill/>
          <a:ln>
            <a:noFill/>
          </a:ln>
        </p:spPr>
        <p:txBody>
          <a:bodyPr spcFirstLastPara="1" wrap="square" lIns="0" tIns="0" rIns="0" bIns="0" anchor="b" anchorCtr="0">
            <a:noAutofit/>
          </a:bodyPr>
          <a:lstStyle/>
          <a:p>
            <a:pPr algn="l"/>
            <a:r>
              <a:rPr lang="en-CA" sz="1800" b="1" dirty="0">
                <a:solidFill>
                  <a:schemeClr val="accent2"/>
                </a:solidFill>
                <a:latin typeface="+mj-lt"/>
              </a:rPr>
              <a:t>Why good images have substantial impact on your website (potentials):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    Increase the average number of pages visited</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    Increase traffic to your website</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    Increase the number of social shares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    Increase time on site</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    Increase total sales for a product</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    Improves SEO on your site</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Visual context can bring your website to life. Without them, the website wouldn’t be as appealing, effective, and important as they are now. Use visual context to highlight the important message, to make it more fun for users, and to build trust in them. You’ll be surprised how powerful and impactful visuals can be. Choose the visual context carefully because otherwise, it can just confuse the users.</a:t>
            </a:r>
            <a:endParaRPr lang="en-CA" sz="1600" i="0" dirty="0">
              <a:solidFill>
                <a:schemeClr val="bg1"/>
              </a:solidFill>
              <a:effectLst/>
              <a:latin typeface="+mj-lt"/>
            </a:endParaRPr>
          </a:p>
        </p:txBody>
      </p:sp>
    </p:spTree>
    <p:extLst>
      <p:ext uri="{BB962C8B-B14F-4D97-AF65-F5344CB8AC3E}">
        <p14:creationId xmlns:p14="http://schemas.microsoft.com/office/powerpoint/2010/main" val="109235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13</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Google Shape;141;p19">
            <a:extLst>
              <a:ext uri="{FF2B5EF4-FFF2-40B4-BE49-F238E27FC236}">
                <a16:creationId xmlns:a16="http://schemas.microsoft.com/office/drawing/2014/main" id="{8EC84BCE-8F78-4907-84C5-9E68E55B6ED9}"/>
              </a:ext>
            </a:extLst>
          </p:cNvPr>
          <p:cNvSpPr txBox="1">
            <a:spLocks noGrp="1"/>
          </p:cNvSpPr>
          <p:nvPr>
            <p:ph type="ctrTitle"/>
          </p:nvPr>
        </p:nvSpPr>
        <p:spPr>
          <a:xfrm>
            <a:off x="2489684" y="1368263"/>
            <a:ext cx="5359471" cy="272317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fr-CA" sz="4000" b="1" dirty="0">
                <a:solidFill>
                  <a:schemeClr val="bg1"/>
                </a:solidFill>
              </a:rPr>
              <a:t>Different Types of </a:t>
            </a:r>
            <a:r>
              <a:rPr lang="fr-CA" sz="7200" b="1" dirty="0">
                <a:solidFill>
                  <a:schemeClr val="accent2"/>
                </a:solidFill>
              </a:rPr>
              <a:t>Images</a:t>
            </a:r>
            <a:r>
              <a:rPr lang="fr-CA" sz="7200" b="1" dirty="0">
                <a:solidFill>
                  <a:schemeClr val="bg1"/>
                </a:solidFill>
              </a:rPr>
              <a:t> on</a:t>
            </a:r>
            <a:r>
              <a:rPr lang="fr-CA" sz="7200" b="1" dirty="0">
                <a:solidFill>
                  <a:schemeClr val="accent2"/>
                </a:solidFill>
              </a:rPr>
              <a:t> Webpages</a:t>
            </a:r>
            <a:endParaRPr sz="7200" dirty="0">
              <a:solidFill>
                <a:schemeClr val="accent2"/>
              </a:solidFill>
            </a:endParaRPr>
          </a:p>
        </p:txBody>
      </p:sp>
      <p:sp>
        <p:nvSpPr>
          <p:cNvPr id="12" name="Google Shape;142;p19">
            <a:extLst>
              <a:ext uri="{FF2B5EF4-FFF2-40B4-BE49-F238E27FC236}">
                <a16:creationId xmlns:a16="http://schemas.microsoft.com/office/drawing/2014/main" id="{BD5EBA1C-1789-4F6B-9402-E95BC006352B}"/>
              </a:ext>
            </a:extLst>
          </p:cNvPr>
          <p:cNvSpPr txBox="1"/>
          <p:nvPr/>
        </p:nvSpPr>
        <p:spPr>
          <a:xfrm>
            <a:off x="402373" y="1823742"/>
            <a:ext cx="1604845" cy="17907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B9B2"/>
              </a:buClr>
              <a:buSzPts val="11200"/>
              <a:buFont typeface="Arial"/>
              <a:buNone/>
            </a:pPr>
            <a:r>
              <a:rPr lang="fr-CA" sz="11200" b="0" i="0" u="none" strike="noStrike" cap="none" dirty="0">
                <a:solidFill>
                  <a:srgbClr val="0AB9B2"/>
                </a:solidFill>
                <a:latin typeface="Arial"/>
                <a:ea typeface="Arial"/>
                <a:cs typeface="Arial"/>
                <a:sym typeface="Arial"/>
              </a:rPr>
              <a:t>02</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3117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14</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60420" y="160186"/>
            <a:ext cx="8449857" cy="3330553"/>
          </a:xfrm>
          <a:prstGeom prst="rect">
            <a:avLst/>
          </a:prstGeom>
          <a:noFill/>
          <a:ln>
            <a:noFill/>
          </a:ln>
        </p:spPr>
        <p:txBody>
          <a:bodyPr spcFirstLastPara="1" wrap="square" lIns="0" tIns="0" rIns="0" bIns="0" anchor="b" anchorCtr="0">
            <a:noAutofit/>
          </a:bodyPr>
          <a:lstStyle/>
          <a:p>
            <a:pPr algn="l"/>
            <a:r>
              <a:rPr lang="en-CA" sz="3200" b="1" dirty="0">
                <a:solidFill>
                  <a:schemeClr val="accent2"/>
                </a:solidFill>
                <a:latin typeface="+mj-lt"/>
              </a:rPr>
              <a:t>Different Types of Images in Web Pages</a:t>
            </a:r>
            <a:br>
              <a:rPr lang="en-CA" sz="1400" dirty="0">
                <a:solidFill>
                  <a:schemeClr val="bg1"/>
                </a:solidFill>
                <a:latin typeface="+mj-lt"/>
              </a:rPr>
            </a:br>
            <a:br>
              <a:rPr lang="en-CA" sz="1400" dirty="0">
                <a:solidFill>
                  <a:schemeClr val="bg1"/>
                </a:solidFill>
                <a:latin typeface="+mj-lt"/>
              </a:rPr>
            </a:br>
            <a:r>
              <a:rPr lang="en-CA" sz="1600" dirty="0">
                <a:solidFill>
                  <a:schemeClr val="bg1"/>
                </a:solidFill>
                <a:latin typeface="+mj-lt"/>
              </a:rPr>
              <a:t>Only a few types of web graphics are used in emails. Not every type of web graphic file can be used when building web pages and doing web design. There are three types of graphics that are used the majority of the time.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The proper use of web graphics makes the difference between a web page that has a professional appearance and a web page that doesn’t. We take great pains to make sure the websites we build don’t just look great, but follow technical best practices. This means making images small in file size for faster page loading times.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Here at Massive Impressions, our clients and partners ask all the time what type of graphics should be used in specific cases. We’ve created this guide for you that describes the different types of files usable in web graphics.</a:t>
            </a:r>
            <a:endParaRPr lang="en-CA" sz="1600" b="1" i="0" dirty="0">
              <a:solidFill>
                <a:schemeClr val="accent2"/>
              </a:solidFill>
              <a:effectLst/>
              <a:latin typeface="+mj-lt"/>
            </a:endParaRPr>
          </a:p>
        </p:txBody>
      </p:sp>
    </p:spTree>
    <p:extLst>
      <p:ext uri="{BB962C8B-B14F-4D97-AF65-F5344CB8AC3E}">
        <p14:creationId xmlns:p14="http://schemas.microsoft.com/office/powerpoint/2010/main" val="36009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15</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60420" y="160187"/>
            <a:ext cx="8449857" cy="1428334"/>
          </a:xfrm>
          <a:prstGeom prst="rect">
            <a:avLst/>
          </a:prstGeom>
          <a:noFill/>
          <a:ln>
            <a:noFill/>
          </a:ln>
        </p:spPr>
        <p:txBody>
          <a:bodyPr spcFirstLastPara="1" wrap="square" lIns="0" tIns="0" rIns="0" bIns="0" anchor="b" anchorCtr="0">
            <a:noAutofit/>
          </a:bodyPr>
          <a:lstStyle/>
          <a:p>
            <a:pPr algn="l"/>
            <a:r>
              <a:rPr lang="en-CA" sz="3200" b="1" dirty="0">
                <a:solidFill>
                  <a:schemeClr val="accent2"/>
                </a:solidFill>
                <a:latin typeface="+mj-lt"/>
              </a:rPr>
              <a:t>Different Types of Images in Web Pages</a:t>
            </a:r>
            <a:br>
              <a:rPr lang="en-CA" sz="1400" dirty="0">
                <a:solidFill>
                  <a:schemeClr val="bg1"/>
                </a:solidFill>
                <a:latin typeface="+mj-lt"/>
              </a:rPr>
            </a:br>
            <a:br>
              <a:rPr lang="en-CA" sz="1400" dirty="0">
                <a:solidFill>
                  <a:schemeClr val="bg1"/>
                </a:solidFill>
                <a:latin typeface="+mj-lt"/>
              </a:rPr>
            </a:br>
            <a:r>
              <a:rPr lang="en-CA" sz="1600" dirty="0">
                <a:solidFill>
                  <a:schemeClr val="bg1"/>
                </a:solidFill>
                <a:latin typeface="+mj-lt"/>
              </a:rPr>
              <a:t>The images below show that PNG preserves the original image the best, but it has a larger file size. The JPEG file size is much smaller than the file size for PNG or for GIF. If you are looking for a small picture size, JPEG is the best option here.</a:t>
            </a:r>
            <a:endParaRPr lang="en-CA" sz="1600" b="1" i="0" dirty="0">
              <a:solidFill>
                <a:schemeClr val="accent2"/>
              </a:solidFill>
              <a:effectLst/>
              <a:latin typeface="+mj-lt"/>
            </a:endParaRPr>
          </a:p>
        </p:txBody>
      </p:sp>
      <p:pic>
        <p:nvPicPr>
          <p:cNvPr id="5" name="Picture 4">
            <a:extLst>
              <a:ext uri="{FF2B5EF4-FFF2-40B4-BE49-F238E27FC236}">
                <a16:creationId xmlns:a16="http://schemas.microsoft.com/office/drawing/2014/main" id="{E9984C60-CFB6-42A6-9E5B-9E013395AAE2}"/>
              </a:ext>
            </a:extLst>
          </p:cNvPr>
          <p:cNvPicPr>
            <a:picLocks noChangeAspect="1"/>
          </p:cNvPicPr>
          <p:nvPr/>
        </p:nvPicPr>
        <p:blipFill>
          <a:blip r:embed="rId7"/>
          <a:stretch>
            <a:fillRect/>
          </a:stretch>
        </p:blipFill>
        <p:spPr>
          <a:xfrm>
            <a:off x="360420" y="1737791"/>
            <a:ext cx="7753350" cy="2495550"/>
          </a:xfrm>
          <a:prstGeom prst="rect">
            <a:avLst/>
          </a:prstGeom>
        </p:spPr>
      </p:pic>
    </p:spTree>
    <p:extLst>
      <p:ext uri="{BB962C8B-B14F-4D97-AF65-F5344CB8AC3E}">
        <p14:creationId xmlns:p14="http://schemas.microsoft.com/office/powerpoint/2010/main" val="20306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16</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pic>
        <p:nvPicPr>
          <p:cNvPr id="8" name="Picture 7">
            <a:extLst>
              <a:ext uri="{FF2B5EF4-FFF2-40B4-BE49-F238E27FC236}">
                <a16:creationId xmlns:a16="http://schemas.microsoft.com/office/drawing/2014/main" id="{B073A369-C4DE-46FB-BD60-190D2797CA28}"/>
              </a:ext>
            </a:extLst>
          </p:cNvPr>
          <p:cNvPicPr>
            <a:picLocks noChangeAspect="1"/>
          </p:cNvPicPr>
          <p:nvPr/>
        </p:nvPicPr>
        <p:blipFill>
          <a:blip r:embed="rId7"/>
          <a:stretch>
            <a:fillRect/>
          </a:stretch>
        </p:blipFill>
        <p:spPr>
          <a:xfrm>
            <a:off x="628650" y="139243"/>
            <a:ext cx="7886700" cy="4628020"/>
          </a:xfrm>
          <a:prstGeom prst="rect">
            <a:avLst/>
          </a:prstGeom>
        </p:spPr>
      </p:pic>
    </p:spTree>
    <p:extLst>
      <p:ext uri="{BB962C8B-B14F-4D97-AF65-F5344CB8AC3E}">
        <p14:creationId xmlns:p14="http://schemas.microsoft.com/office/powerpoint/2010/main" val="337974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17</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pic>
        <p:nvPicPr>
          <p:cNvPr id="5" name="Picture 4">
            <a:extLst>
              <a:ext uri="{FF2B5EF4-FFF2-40B4-BE49-F238E27FC236}">
                <a16:creationId xmlns:a16="http://schemas.microsoft.com/office/drawing/2014/main" id="{BFC17A49-FD19-49B6-AB88-A8AA0B7C39F9}"/>
              </a:ext>
            </a:extLst>
          </p:cNvPr>
          <p:cNvPicPr>
            <a:picLocks noChangeAspect="1"/>
          </p:cNvPicPr>
          <p:nvPr/>
        </p:nvPicPr>
        <p:blipFill>
          <a:blip r:embed="rId7"/>
          <a:stretch>
            <a:fillRect/>
          </a:stretch>
        </p:blipFill>
        <p:spPr>
          <a:xfrm>
            <a:off x="490536" y="239332"/>
            <a:ext cx="8162925" cy="4286250"/>
          </a:xfrm>
          <a:prstGeom prst="rect">
            <a:avLst/>
          </a:prstGeom>
        </p:spPr>
      </p:pic>
    </p:spTree>
    <p:extLst>
      <p:ext uri="{BB962C8B-B14F-4D97-AF65-F5344CB8AC3E}">
        <p14:creationId xmlns:p14="http://schemas.microsoft.com/office/powerpoint/2010/main" val="81637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18</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pic>
        <p:nvPicPr>
          <p:cNvPr id="6" name="Picture 5">
            <a:extLst>
              <a:ext uri="{FF2B5EF4-FFF2-40B4-BE49-F238E27FC236}">
                <a16:creationId xmlns:a16="http://schemas.microsoft.com/office/drawing/2014/main" id="{15EE19B7-EA0E-4D4F-833E-EE1AAE7522DA}"/>
              </a:ext>
            </a:extLst>
          </p:cNvPr>
          <p:cNvPicPr>
            <a:picLocks noChangeAspect="1"/>
          </p:cNvPicPr>
          <p:nvPr/>
        </p:nvPicPr>
        <p:blipFill>
          <a:blip r:embed="rId7"/>
          <a:stretch>
            <a:fillRect/>
          </a:stretch>
        </p:blipFill>
        <p:spPr>
          <a:xfrm>
            <a:off x="384436" y="236518"/>
            <a:ext cx="8391525" cy="4381500"/>
          </a:xfrm>
          <a:prstGeom prst="rect">
            <a:avLst/>
          </a:prstGeom>
        </p:spPr>
      </p:pic>
    </p:spTree>
    <p:extLst>
      <p:ext uri="{BB962C8B-B14F-4D97-AF65-F5344CB8AC3E}">
        <p14:creationId xmlns:p14="http://schemas.microsoft.com/office/powerpoint/2010/main" val="119309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19</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60420" y="160186"/>
            <a:ext cx="8449857" cy="3637578"/>
          </a:xfrm>
          <a:prstGeom prst="rect">
            <a:avLst/>
          </a:prstGeom>
          <a:noFill/>
          <a:ln>
            <a:noFill/>
          </a:ln>
        </p:spPr>
        <p:txBody>
          <a:bodyPr spcFirstLastPara="1" wrap="square" lIns="0" tIns="0" rIns="0" bIns="0" anchor="b" anchorCtr="0">
            <a:noAutofit/>
          </a:bodyPr>
          <a:lstStyle/>
          <a:p>
            <a:pPr algn="l"/>
            <a:r>
              <a:rPr lang="en-CA" sz="3200" b="1" dirty="0">
                <a:solidFill>
                  <a:schemeClr val="accent2"/>
                </a:solidFill>
                <a:latin typeface="+mj-lt"/>
              </a:rPr>
              <a:t>Different Types of Images in Web Pages</a:t>
            </a:r>
            <a:br>
              <a:rPr lang="en-CA" sz="1400" dirty="0">
                <a:solidFill>
                  <a:schemeClr val="bg1"/>
                </a:solidFill>
                <a:latin typeface="+mj-lt"/>
              </a:rPr>
            </a:br>
            <a:br>
              <a:rPr lang="en-CA" sz="1400" dirty="0">
                <a:solidFill>
                  <a:schemeClr val="bg1"/>
                </a:solidFill>
                <a:latin typeface="+mj-lt"/>
              </a:rPr>
            </a:br>
            <a:r>
              <a:rPr lang="en-CA" sz="1600" b="1" dirty="0">
                <a:solidFill>
                  <a:srgbClr val="FFC000"/>
                </a:solidFill>
                <a:latin typeface="+mj-lt"/>
              </a:rPr>
              <a:t>If image was a certain name &amp; file type (jpeg, gif, png) in your html template and you want to simply replace it without affecting the code, simply replace with an image with the same file name and type.</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If you want to add a new image to the website, you can chose any type you feel suitable.</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Gif for animated, jpeg for compressed, and png for transparent background.</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Let us open PHOTOSHOP now and learn how to create images and saving them for web as: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.jpeg</a:t>
            </a:r>
            <a:br>
              <a:rPr lang="en-CA" sz="1600" dirty="0">
                <a:solidFill>
                  <a:schemeClr val="bg1"/>
                </a:solidFill>
                <a:latin typeface="+mj-lt"/>
              </a:rPr>
            </a:br>
            <a:r>
              <a:rPr lang="en-CA" sz="1600" dirty="0">
                <a:solidFill>
                  <a:schemeClr val="bg1"/>
                </a:solidFill>
                <a:latin typeface="+mj-lt"/>
              </a:rPr>
              <a:t>.png,</a:t>
            </a:r>
            <a:br>
              <a:rPr lang="en-CA" sz="1600" dirty="0">
                <a:solidFill>
                  <a:schemeClr val="bg1"/>
                </a:solidFill>
                <a:latin typeface="+mj-lt"/>
              </a:rPr>
            </a:br>
            <a:r>
              <a:rPr lang="en-CA" sz="1600" dirty="0">
                <a:solidFill>
                  <a:schemeClr val="bg1"/>
                </a:solidFill>
                <a:latin typeface="+mj-lt"/>
              </a:rPr>
              <a:t>.gif</a:t>
            </a:r>
            <a:endParaRPr lang="en-CA" sz="1600" b="1" i="0" dirty="0">
              <a:solidFill>
                <a:schemeClr val="accent2"/>
              </a:solidFill>
              <a:effectLst/>
              <a:latin typeface="+mj-lt"/>
            </a:endParaRPr>
          </a:p>
        </p:txBody>
      </p:sp>
    </p:spTree>
    <p:extLst>
      <p:ext uri="{BB962C8B-B14F-4D97-AF65-F5344CB8AC3E}">
        <p14:creationId xmlns:p14="http://schemas.microsoft.com/office/powerpoint/2010/main" val="360550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Google Shape;141;p19">
            <a:extLst>
              <a:ext uri="{FF2B5EF4-FFF2-40B4-BE49-F238E27FC236}">
                <a16:creationId xmlns:a16="http://schemas.microsoft.com/office/drawing/2014/main" id="{8EC84BCE-8F78-4907-84C5-9E68E55B6ED9}"/>
              </a:ext>
            </a:extLst>
          </p:cNvPr>
          <p:cNvSpPr txBox="1">
            <a:spLocks noGrp="1"/>
          </p:cNvSpPr>
          <p:nvPr>
            <p:ph type="ctrTitle"/>
          </p:nvPr>
        </p:nvSpPr>
        <p:spPr>
          <a:xfrm>
            <a:off x="2489684" y="840981"/>
            <a:ext cx="6060290" cy="311696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fr-CA" sz="7200" b="1" dirty="0">
                <a:solidFill>
                  <a:schemeClr val="bg1"/>
                </a:solidFill>
              </a:rPr>
              <a:t>The</a:t>
            </a:r>
            <a:r>
              <a:rPr lang="fr-CA" sz="7200" b="1" dirty="0">
                <a:solidFill>
                  <a:schemeClr val="accent2"/>
                </a:solidFill>
              </a:rPr>
              <a:t> role</a:t>
            </a:r>
            <a:br>
              <a:rPr lang="fr-CA" sz="7200" b="1" dirty="0">
                <a:solidFill>
                  <a:schemeClr val="accent2"/>
                </a:solidFill>
              </a:rPr>
            </a:br>
            <a:r>
              <a:rPr lang="fr-CA" sz="7200" b="1" dirty="0">
                <a:solidFill>
                  <a:schemeClr val="bg1"/>
                </a:solidFill>
              </a:rPr>
              <a:t>of</a:t>
            </a:r>
            <a:r>
              <a:rPr lang="fr-CA" sz="7200" b="1" dirty="0">
                <a:solidFill>
                  <a:schemeClr val="accent2"/>
                </a:solidFill>
              </a:rPr>
              <a:t> Visuals </a:t>
            </a:r>
            <a:r>
              <a:rPr lang="fr-CA" sz="7200" b="1" dirty="0">
                <a:solidFill>
                  <a:schemeClr val="bg1"/>
                </a:solidFill>
              </a:rPr>
              <a:t>in</a:t>
            </a:r>
            <a:r>
              <a:rPr lang="fr-CA" sz="7200" b="1" dirty="0">
                <a:solidFill>
                  <a:schemeClr val="accent2"/>
                </a:solidFill>
              </a:rPr>
              <a:t> Webdesign</a:t>
            </a:r>
            <a:endParaRPr sz="7200" dirty="0">
              <a:solidFill>
                <a:schemeClr val="accent2"/>
              </a:solidFill>
            </a:endParaRPr>
          </a:p>
        </p:txBody>
      </p:sp>
      <p:sp>
        <p:nvSpPr>
          <p:cNvPr id="12" name="Google Shape;142;p19">
            <a:extLst>
              <a:ext uri="{FF2B5EF4-FFF2-40B4-BE49-F238E27FC236}">
                <a16:creationId xmlns:a16="http://schemas.microsoft.com/office/drawing/2014/main" id="{BD5EBA1C-1789-4F6B-9402-E95BC006352B}"/>
              </a:ext>
            </a:extLst>
          </p:cNvPr>
          <p:cNvSpPr txBox="1"/>
          <p:nvPr/>
        </p:nvSpPr>
        <p:spPr>
          <a:xfrm>
            <a:off x="402373" y="1823742"/>
            <a:ext cx="1604845" cy="17907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B9B2"/>
              </a:buClr>
              <a:buSzPts val="11200"/>
              <a:buFont typeface="Arial"/>
              <a:buNone/>
            </a:pPr>
            <a:r>
              <a:rPr lang="fr-CA" sz="11200" b="0" i="0" u="none" strike="noStrike" cap="none" dirty="0">
                <a:solidFill>
                  <a:srgbClr val="0AB9B2"/>
                </a:solidFill>
                <a:latin typeface="Arial"/>
                <a:ea typeface="Arial"/>
                <a:cs typeface="Arial"/>
                <a:sym typeface="Arial"/>
              </a:rPr>
              <a:t>01</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98951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20</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Google Shape;141;p19">
            <a:extLst>
              <a:ext uri="{FF2B5EF4-FFF2-40B4-BE49-F238E27FC236}">
                <a16:creationId xmlns:a16="http://schemas.microsoft.com/office/drawing/2014/main" id="{8EC84BCE-8F78-4907-84C5-9E68E55B6ED9}"/>
              </a:ext>
            </a:extLst>
          </p:cNvPr>
          <p:cNvSpPr txBox="1">
            <a:spLocks noGrp="1"/>
          </p:cNvSpPr>
          <p:nvPr>
            <p:ph type="ctrTitle"/>
          </p:nvPr>
        </p:nvSpPr>
        <p:spPr>
          <a:xfrm>
            <a:off x="1885589" y="1102978"/>
            <a:ext cx="5359471" cy="272317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fr-CA" sz="4000" b="1" dirty="0">
                <a:solidFill>
                  <a:schemeClr val="bg1"/>
                </a:solidFill>
              </a:rPr>
              <a:t>Creating / recreating</a:t>
            </a:r>
            <a:br>
              <a:rPr lang="fr-CA" sz="4000" b="1" dirty="0">
                <a:solidFill>
                  <a:schemeClr val="bg1"/>
                </a:solidFill>
              </a:rPr>
            </a:br>
            <a:r>
              <a:rPr lang="fr-CA" sz="7200" b="1" dirty="0">
                <a:solidFill>
                  <a:schemeClr val="accent2"/>
                </a:solidFill>
              </a:rPr>
              <a:t>Images</a:t>
            </a:r>
            <a:r>
              <a:rPr lang="fr-CA" sz="7200" b="1" dirty="0">
                <a:solidFill>
                  <a:schemeClr val="bg1"/>
                </a:solidFill>
              </a:rPr>
              <a:t> in</a:t>
            </a:r>
            <a:r>
              <a:rPr lang="fr-CA" sz="7200" b="1" dirty="0">
                <a:solidFill>
                  <a:schemeClr val="accent2"/>
                </a:solidFill>
              </a:rPr>
              <a:t> Photoshop</a:t>
            </a:r>
            <a:endParaRPr sz="7200" dirty="0">
              <a:solidFill>
                <a:schemeClr val="accent2"/>
              </a:solidFill>
            </a:endParaRPr>
          </a:p>
        </p:txBody>
      </p:sp>
    </p:spTree>
    <p:extLst>
      <p:ext uri="{BB962C8B-B14F-4D97-AF65-F5344CB8AC3E}">
        <p14:creationId xmlns:p14="http://schemas.microsoft.com/office/powerpoint/2010/main" val="136411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21</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TextBox 10">
            <a:extLst>
              <a:ext uri="{FF2B5EF4-FFF2-40B4-BE49-F238E27FC236}">
                <a16:creationId xmlns:a16="http://schemas.microsoft.com/office/drawing/2014/main" id="{82F2445B-6D4E-4B9C-B02C-DC081BB1DD87}"/>
              </a:ext>
            </a:extLst>
          </p:cNvPr>
          <p:cNvSpPr txBox="1"/>
          <p:nvPr/>
        </p:nvSpPr>
        <p:spPr>
          <a:xfrm>
            <a:off x="1341422" y="1370816"/>
            <a:ext cx="6559618" cy="1200329"/>
          </a:xfrm>
          <a:prstGeom prst="rect">
            <a:avLst/>
          </a:prstGeom>
          <a:noFill/>
        </p:spPr>
        <p:txBody>
          <a:bodyPr wrap="square" rtlCol="0">
            <a:spAutoFit/>
          </a:bodyPr>
          <a:lstStyle/>
          <a:p>
            <a:r>
              <a:rPr lang="en-CA" sz="2400" dirty="0">
                <a:solidFill>
                  <a:schemeClr val="accent2"/>
                </a:solidFill>
              </a:rPr>
              <a:t>Now open your website folder</a:t>
            </a:r>
          </a:p>
          <a:p>
            <a:endParaRPr lang="en-CA" sz="2400" dirty="0">
              <a:solidFill>
                <a:schemeClr val="accent2"/>
              </a:solidFill>
            </a:endParaRPr>
          </a:p>
          <a:p>
            <a:r>
              <a:rPr lang="en-CA" sz="2400" dirty="0">
                <a:solidFill>
                  <a:srgbClr val="FFC000"/>
                </a:solidFill>
              </a:rPr>
              <a:t>And remember where your image was saved</a:t>
            </a:r>
          </a:p>
        </p:txBody>
      </p:sp>
    </p:spTree>
    <p:extLst>
      <p:ext uri="{BB962C8B-B14F-4D97-AF65-F5344CB8AC3E}">
        <p14:creationId xmlns:p14="http://schemas.microsoft.com/office/powerpoint/2010/main" val="203368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22</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pic>
        <p:nvPicPr>
          <p:cNvPr id="7" name="Picture 6">
            <a:extLst>
              <a:ext uri="{FF2B5EF4-FFF2-40B4-BE49-F238E27FC236}">
                <a16:creationId xmlns:a16="http://schemas.microsoft.com/office/drawing/2014/main" id="{935093B3-5E27-46E0-9B9D-9CE1E768DA35}"/>
              </a:ext>
            </a:extLst>
          </p:cNvPr>
          <p:cNvPicPr>
            <a:picLocks noChangeAspect="1"/>
          </p:cNvPicPr>
          <p:nvPr/>
        </p:nvPicPr>
        <p:blipFill>
          <a:blip r:embed="rId7"/>
          <a:stretch>
            <a:fillRect/>
          </a:stretch>
        </p:blipFill>
        <p:spPr>
          <a:xfrm>
            <a:off x="5689612" y="207715"/>
            <a:ext cx="2115665" cy="4770618"/>
          </a:xfrm>
          <a:prstGeom prst="rect">
            <a:avLst/>
          </a:prstGeom>
        </p:spPr>
      </p:pic>
      <p:pic>
        <p:nvPicPr>
          <p:cNvPr id="9" name="Picture 8">
            <a:extLst>
              <a:ext uri="{FF2B5EF4-FFF2-40B4-BE49-F238E27FC236}">
                <a16:creationId xmlns:a16="http://schemas.microsoft.com/office/drawing/2014/main" id="{6C03D11D-7F2E-42E3-BD37-67B16C8BB483}"/>
              </a:ext>
            </a:extLst>
          </p:cNvPr>
          <p:cNvPicPr>
            <a:picLocks noChangeAspect="1"/>
          </p:cNvPicPr>
          <p:nvPr/>
        </p:nvPicPr>
        <p:blipFill>
          <a:blip r:embed="rId8"/>
          <a:stretch>
            <a:fillRect/>
          </a:stretch>
        </p:blipFill>
        <p:spPr>
          <a:xfrm>
            <a:off x="1658740" y="272844"/>
            <a:ext cx="2299001" cy="4705489"/>
          </a:xfrm>
          <a:prstGeom prst="rect">
            <a:avLst/>
          </a:prstGeom>
        </p:spPr>
      </p:pic>
      <p:sp>
        <p:nvSpPr>
          <p:cNvPr id="11" name="TextBox 10">
            <a:extLst>
              <a:ext uri="{FF2B5EF4-FFF2-40B4-BE49-F238E27FC236}">
                <a16:creationId xmlns:a16="http://schemas.microsoft.com/office/drawing/2014/main" id="{82F2445B-6D4E-4B9C-B02C-DC081BB1DD87}"/>
              </a:ext>
            </a:extLst>
          </p:cNvPr>
          <p:cNvSpPr txBox="1"/>
          <p:nvPr/>
        </p:nvSpPr>
        <p:spPr>
          <a:xfrm>
            <a:off x="627115" y="360421"/>
            <a:ext cx="1027866" cy="2246769"/>
          </a:xfrm>
          <a:prstGeom prst="rect">
            <a:avLst/>
          </a:prstGeom>
          <a:noFill/>
        </p:spPr>
        <p:txBody>
          <a:bodyPr wrap="square" rtlCol="0">
            <a:spAutoFit/>
          </a:bodyPr>
          <a:lstStyle/>
          <a:p>
            <a:pPr algn="r"/>
            <a:r>
              <a:rPr lang="en-CA" dirty="0">
                <a:solidFill>
                  <a:schemeClr val="accent2"/>
                </a:solidFill>
              </a:rPr>
              <a:t>Opens existing image</a:t>
            </a:r>
          </a:p>
          <a:p>
            <a:pPr algn="r"/>
            <a:endParaRPr lang="en-CA" dirty="0">
              <a:solidFill>
                <a:schemeClr val="accent2"/>
              </a:solidFill>
            </a:endParaRPr>
          </a:p>
          <a:p>
            <a:pPr algn="r"/>
            <a:r>
              <a:rPr lang="en-CA" dirty="0">
                <a:solidFill>
                  <a:srgbClr val="FFC000"/>
                </a:solidFill>
              </a:rPr>
              <a:t>This is what you will be using 99.9% of the time.</a:t>
            </a:r>
          </a:p>
        </p:txBody>
      </p:sp>
      <p:sp>
        <p:nvSpPr>
          <p:cNvPr id="16" name="TextBox 15">
            <a:extLst>
              <a:ext uri="{FF2B5EF4-FFF2-40B4-BE49-F238E27FC236}">
                <a16:creationId xmlns:a16="http://schemas.microsoft.com/office/drawing/2014/main" id="{E4A73CE4-448B-4FF1-9295-C62D4E05218A}"/>
              </a:ext>
            </a:extLst>
          </p:cNvPr>
          <p:cNvSpPr txBox="1"/>
          <p:nvPr/>
        </p:nvSpPr>
        <p:spPr>
          <a:xfrm>
            <a:off x="7805277" y="272844"/>
            <a:ext cx="1027866" cy="4401205"/>
          </a:xfrm>
          <a:prstGeom prst="rect">
            <a:avLst/>
          </a:prstGeom>
          <a:noFill/>
        </p:spPr>
        <p:txBody>
          <a:bodyPr wrap="square" rtlCol="0">
            <a:spAutoFit/>
          </a:bodyPr>
          <a:lstStyle/>
          <a:p>
            <a:r>
              <a:rPr lang="en-CA" dirty="0">
                <a:solidFill>
                  <a:schemeClr val="accent2"/>
                </a:solidFill>
              </a:rPr>
              <a:t>Creates new image</a:t>
            </a:r>
          </a:p>
          <a:p>
            <a:endParaRPr lang="en-CA" dirty="0">
              <a:solidFill>
                <a:schemeClr val="accent2"/>
              </a:solidFill>
            </a:endParaRPr>
          </a:p>
          <a:p>
            <a:r>
              <a:rPr lang="en-CA" dirty="0">
                <a:solidFill>
                  <a:schemeClr val="accent2"/>
                </a:solidFill>
              </a:rPr>
              <a:t>Only use if you are combining multiple images or recreating a graphic</a:t>
            </a:r>
          </a:p>
          <a:p>
            <a:endParaRPr lang="en-CA" dirty="0">
              <a:solidFill>
                <a:schemeClr val="accent2"/>
              </a:solidFill>
            </a:endParaRPr>
          </a:p>
          <a:p>
            <a:r>
              <a:rPr lang="en-CA" dirty="0">
                <a:solidFill>
                  <a:schemeClr val="accent2"/>
                </a:solidFill>
              </a:rPr>
              <a:t>You don’t need if you are replacing template images or adding images</a:t>
            </a:r>
          </a:p>
        </p:txBody>
      </p:sp>
    </p:spTree>
    <p:extLst>
      <p:ext uri="{BB962C8B-B14F-4D97-AF65-F5344CB8AC3E}">
        <p14:creationId xmlns:p14="http://schemas.microsoft.com/office/powerpoint/2010/main" val="394790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23</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pic>
        <p:nvPicPr>
          <p:cNvPr id="5" name="Picture 4">
            <a:extLst>
              <a:ext uri="{FF2B5EF4-FFF2-40B4-BE49-F238E27FC236}">
                <a16:creationId xmlns:a16="http://schemas.microsoft.com/office/drawing/2014/main" id="{C356274A-1114-4A7F-9643-904B72B24406}"/>
              </a:ext>
            </a:extLst>
          </p:cNvPr>
          <p:cNvPicPr>
            <a:picLocks noChangeAspect="1"/>
          </p:cNvPicPr>
          <p:nvPr/>
        </p:nvPicPr>
        <p:blipFill>
          <a:blip r:embed="rId7"/>
          <a:stretch>
            <a:fillRect/>
          </a:stretch>
        </p:blipFill>
        <p:spPr>
          <a:xfrm>
            <a:off x="0" y="-605"/>
            <a:ext cx="7009334" cy="5143500"/>
          </a:xfrm>
          <a:prstGeom prst="rect">
            <a:avLst/>
          </a:prstGeom>
        </p:spPr>
      </p:pic>
      <p:cxnSp>
        <p:nvCxnSpPr>
          <p:cNvPr id="8" name="Straight Arrow Connector 7">
            <a:extLst>
              <a:ext uri="{FF2B5EF4-FFF2-40B4-BE49-F238E27FC236}">
                <a16:creationId xmlns:a16="http://schemas.microsoft.com/office/drawing/2014/main" id="{8B0D7916-6FCE-42E9-BA18-6A793D25A96F}"/>
              </a:ext>
            </a:extLst>
          </p:cNvPr>
          <p:cNvCxnSpPr>
            <a:cxnSpLocks/>
          </p:cNvCxnSpPr>
          <p:nvPr/>
        </p:nvCxnSpPr>
        <p:spPr>
          <a:xfrm flipV="1">
            <a:off x="5513098" y="700818"/>
            <a:ext cx="1762055" cy="5940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E684C800-962F-49CD-87D2-2FB2D789157C}"/>
              </a:ext>
            </a:extLst>
          </p:cNvPr>
          <p:cNvCxnSpPr/>
          <p:nvPr/>
        </p:nvCxnSpPr>
        <p:spPr>
          <a:xfrm flipV="1">
            <a:off x="5579544" y="1588520"/>
            <a:ext cx="1935890" cy="1601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821870EE-A422-4B4D-B1F2-8965DCB5FE83}"/>
              </a:ext>
            </a:extLst>
          </p:cNvPr>
          <p:cNvSpPr txBox="1"/>
          <p:nvPr/>
        </p:nvSpPr>
        <p:spPr>
          <a:xfrm>
            <a:off x="7299093" y="554354"/>
            <a:ext cx="1468379" cy="307777"/>
          </a:xfrm>
          <a:prstGeom prst="rect">
            <a:avLst/>
          </a:prstGeom>
          <a:noFill/>
        </p:spPr>
        <p:txBody>
          <a:bodyPr wrap="square" rtlCol="0">
            <a:spAutoFit/>
          </a:bodyPr>
          <a:lstStyle/>
          <a:p>
            <a:r>
              <a:rPr lang="en-CA" dirty="0">
                <a:solidFill>
                  <a:schemeClr val="accent2"/>
                </a:solidFill>
              </a:rPr>
              <a:t>Sets width</a:t>
            </a:r>
          </a:p>
        </p:txBody>
      </p:sp>
      <p:sp>
        <p:nvSpPr>
          <p:cNvPr id="20" name="TextBox 19">
            <a:extLst>
              <a:ext uri="{FF2B5EF4-FFF2-40B4-BE49-F238E27FC236}">
                <a16:creationId xmlns:a16="http://schemas.microsoft.com/office/drawing/2014/main" id="{AD63D75B-F484-4DB7-BD3D-2AB68ED6A245}"/>
              </a:ext>
            </a:extLst>
          </p:cNvPr>
          <p:cNvSpPr txBox="1"/>
          <p:nvPr/>
        </p:nvSpPr>
        <p:spPr>
          <a:xfrm>
            <a:off x="7501513" y="1496519"/>
            <a:ext cx="1101482" cy="307777"/>
          </a:xfrm>
          <a:prstGeom prst="rect">
            <a:avLst/>
          </a:prstGeom>
          <a:noFill/>
        </p:spPr>
        <p:txBody>
          <a:bodyPr wrap="square" rtlCol="0">
            <a:spAutoFit/>
          </a:bodyPr>
          <a:lstStyle/>
          <a:p>
            <a:r>
              <a:rPr lang="en-CA" dirty="0">
                <a:solidFill>
                  <a:schemeClr val="accent2"/>
                </a:solidFill>
              </a:rPr>
              <a:t>Sets height</a:t>
            </a:r>
          </a:p>
        </p:txBody>
      </p:sp>
      <p:cxnSp>
        <p:nvCxnSpPr>
          <p:cNvPr id="18" name="Straight Arrow Connector 17">
            <a:extLst>
              <a:ext uri="{FF2B5EF4-FFF2-40B4-BE49-F238E27FC236}">
                <a16:creationId xmlns:a16="http://schemas.microsoft.com/office/drawing/2014/main" id="{362BABEB-6094-43FB-BC3E-7E9342796B44}"/>
              </a:ext>
            </a:extLst>
          </p:cNvPr>
          <p:cNvCxnSpPr/>
          <p:nvPr/>
        </p:nvCxnSpPr>
        <p:spPr>
          <a:xfrm flipV="1">
            <a:off x="6316649" y="1104622"/>
            <a:ext cx="1352297" cy="2985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E1F1A720-0056-4A54-A893-6601FAA1D283}"/>
              </a:ext>
            </a:extLst>
          </p:cNvPr>
          <p:cNvSpPr txBox="1"/>
          <p:nvPr/>
        </p:nvSpPr>
        <p:spPr>
          <a:xfrm>
            <a:off x="7605546" y="927330"/>
            <a:ext cx="1260313" cy="523220"/>
          </a:xfrm>
          <a:prstGeom prst="rect">
            <a:avLst/>
          </a:prstGeom>
          <a:noFill/>
        </p:spPr>
        <p:txBody>
          <a:bodyPr wrap="square" rtlCol="0">
            <a:spAutoFit/>
          </a:bodyPr>
          <a:lstStyle/>
          <a:p>
            <a:r>
              <a:rPr lang="en-CA" dirty="0">
                <a:solidFill>
                  <a:schemeClr val="accent2"/>
                </a:solidFill>
              </a:rPr>
              <a:t>Chose pixels</a:t>
            </a:r>
          </a:p>
          <a:p>
            <a:r>
              <a:rPr lang="en-CA" dirty="0">
                <a:solidFill>
                  <a:schemeClr val="accent2"/>
                </a:solidFill>
              </a:rPr>
              <a:t>For web</a:t>
            </a:r>
          </a:p>
        </p:txBody>
      </p:sp>
      <p:cxnSp>
        <p:nvCxnSpPr>
          <p:cNvPr id="21" name="Straight Arrow Connector 20">
            <a:extLst>
              <a:ext uri="{FF2B5EF4-FFF2-40B4-BE49-F238E27FC236}">
                <a16:creationId xmlns:a16="http://schemas.microsoft.com/office/drawing/2014/main" id="{4CB279AA-917D-4B81-922C-B3FCAD8DD7E6}"/>
              </a:ext>
            </a:extLst>
          </p:cNvPr>
          <p:cNvCxnSpPr/>
          <p:nvPr/>
        </p:nvCxnSpPr>
        <p:spPr>
          <a:xfrm>
            <a:off x="5579544" y="2102453"/>
            <a:ext cx="2001498" cy="800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609A875F-014C-4B1C-8B9B-6B26533A9D24}"/>
              </a:ext>
            </a:extLst>
          </p:cNvPr>
          <p:cNvSpPr txBox="1"/>
          <p:nvPr/>
        </p:nvSpPr>
        <p:spPr>
          <a:xfrm>
            <a:off x="7713366" y="1981431"/>
            <a:ext cx="1123610" cy="307777"/>
          </a:xfrm>
          <a:prstGeom prst="rect">
            <a:avLst/>
          </a:prstGeom>
          <a:noFill/>
        </p:spPr>
        <p:txBody>
          <a:bodyPr wrap="square" rtlCol="0">
            <a:spAutoFit/>
          </a:bodyPr>
          <a:lstStyle/>
          <a:p>
            <a:r>
              <a:rPr lang="en-CA" dirty="0">
                <a:solidFill>
                  <a:schemeClr val="accent2"/>
                </a:solidFill>
              </a:rPr>
              <a:t>Keep at 72</a:t>
            </a:r>
          </a:p>
        </p:txBody>
      </p:sp>
      <p:cxnSp>
        <p:nvCxnSpPr>
          <p:cNvPr id="24" name="Straight Arrow Connector 23">
            <a:extLst>
              <a:ext uri="{FF2B5EF4-FFF2-40B4-BE49-F238E27FC236}">
                <a16:creationId xmlns:a16="http://schemas.microsoft.com/office/drawing/2014/main" id="{4B43EF31-6FCF-47F8-8ADA-D2AC964C17FB}"/>
              </a:ext>
            </a:extLst>
          </p:cNvPr>
          <p:cNvCxnSpPr/>
          <p:nvPr/>
        </p:nvCxnSpPr>
        <p:spPr>
          <a:xfrm flipV="1">
            <a:off x="6316649" y="2623060"/>
            <a:ext cx="958504" cy="1735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A0830568-1BF9-4EE9-97E7-C55AA9CDEDC2}"/>
              </a:ext>
            </a:extLst>
          </p:cNvPr>
          <p:cNvSpPr txBox="1"/>
          <p:nvPr/>
        </p:nvSpPr>
        <p:spPr>
          <a:xfrm>
            <a:off x="7413321" y="2430917"/>
            <a:ext cx="1535608" cy="1384995"/>
          </a:xfrm>
          <a:prstGeom prst="rect">
            <a:avLst/>
          </a:prstGeom>
          <a:noFill/>
        </p:spPr>
        <p:txBody>
          <a:bodyPr wrap="square" rtlCol="0">
            <a:spAutoFit/>
          </a:bodyPr>
          <a:lstStyle/>
          <a:p>
            <a:r>
              <a:rPr lang="en-CA" dirty="0">
                <a:solidFill>
                  <a:schemeClr val="accent2"/>
                </a:solidFill>
              </a:rPr>
              <a:t>Keep White</a:t>
            </a:r>
          </a:p>
          <a:p>
            <a:r>
              <a:rPr lang="en-CA" dirty="0">
                <a:solidFill>
                  <a:schemeClr val="accent2"/>
                </a:solidFill>
              </a:rPr>
              <a:t>Unless designing a transparent background</a:t>
            </a:r>
          </a:p>
          <a:p>
            <a:r>
              <a:rPr lang="en-CA" dirty="0">
                <a:solidFill>
                  <a:schemeClr val="accent2"/>
                </a:solidFill>
              </a:rPr>
              <a:t>Then chose Transparent</a:t>
            </a:r>
          </a:p>
        </p:txBody>
      </p:sp>
      <p:cxnSp>
        <p:nvCxnSpPr>
          <p:cNvPr id="27" name="Straight Arrow Connector 26">
            <a:extLst>
              <a:ext uri="{FF2B5EF4-FFF2-40B4-BE49-F238E27FC236}">
                <a16:creationId xmlns:a16="http://schemas.microsoft.com/office/drawing/2014/main" id="{36AB4594-DE48-4BAF-915D-6AC1EFE0E819}"/>
              </a:ext>
            </a:extLst>
          </p:cNvPr>
          <p:cNvCxnSpPr>
            <a:cxnSpLocks/>
          </p:cNvCxnSpPr>
          <p:nvPr/>
        </p:nvCxnSpPr>
        <p:spPr>
          <a:xfrm flipV="1">
            <a:off x="1401635" y="191701"/>
            <a:ext cx="5960286" cy="1620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02C7455E-C2EF-42F1-8EB3-26BDD0C044AC}"/>
              </a:ext>
            </a:extLst>
          </p:cNvPr>
          <p:cNvSpPr txBox="1"/>
          <p:nvPr/>
        </p:nvSpPr>
        <p:spPr>
          <a:xfrm>
            <a:off x="7338438" y="89004"/>
            <a:ext cx="1610491" cy="307777"/>
          </a:xfrm>
          <a:prstGeom prst="rect">
            <a:avLst/>
          </a:prstGeom>
          <a:noFill/>
        </p:spPr>
        <p:txBody>
          <a:bodyPr wrap="square" rtlCol="0">
            <a:spAutoFit/>
          </a:bodyPr>
          <a:lstStyle/>
          <a:p>
            <a:r>
              <a:rPr lang="en-CA" dirty="0">
                <a:solidFill>
                  <a:schemeClr val="accent2"/>
                </a:solidFill>
              </a:rPr>
              <a:t>Only for </a:t>
            </a:r>
            <a:r>
              <a:rPr lang="en-CA" dirty="0">
                <a:solidFill>
                  <a:srgbClr val="FFC000"/>
                </a:solidFill>
              </a:rPr>
              <a:t>file &gt; new</a:t>
            </a:r>
          </a:p>
        </p:txBody>
      </p:sp>
    </p:spTree>
    <p:extLst>
      <p:ext uri="{BB962C8B-B14F-4D97-AF65-F5344CB8AC3E}">
        <p14:creationId xmlns:p14="http://schemas.microsoft.com/office/powerpoint/2010/main" val="2645874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24</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TextBox 10">
            <a:extLst>
              <a:ext uri="{FF2B5EF4-FFF2-40B4-BE49-F238E27FC236}">
                <a16:creationId xmlns:a16="http://schemas.microsoft.com/office/drawing/2014/main" id="{82F2445B-6D4E-4B9C-B02C-DC081BB1DD87}"/>
              </a:ext>
            </a:extLst>
          </p:cNvPr>
          <p:cNvSpPr txBox="1"/>
          <p:nvPr/>
        </p:nvSpPr>
        <p:spPr>
          <a:xfrm>
            <a:off x="1341422" y="1370816"/>
            <a:ext cx="6559618" cy="1200329"/>
          </a:xfrm>
          <a:prstGeom prst="rect">
            <a:avLst/>
          </a:prstGeom>
          <a:noFill/>
        </p:spPr>
        <p:txBody>
          <a:bodyPr wrap="square" rtlCol="0">
            <a:spAutoFit/>
          </a:bodyPr>
          <a:lstStyle/>
          <a:p>
            <a:r>
              <a:rPr lang="en-CA" sz="2400" dirty="0">
                <a:solidFill>
                  <a:schemeClr val="accent2"/>
                </a:solidFill>
              </a:rPr>
              <a:t>Now open your website folder</a:t>
            </a:r>
          </a:p>
          <a:p>
            <a:endParaRPr lang="en-CA" sz="2400" dirty="0">
              <a:solidFill>
                <a:schemeClr val="accent2"/>
              </a:solidFill>
            </a:endParaRPr>
          </a:p>
          <a:p>
            <a:r>
              <a:rPr lang="en-CA" sz="2400" dirty="0">
                <a:solidFill>
                  <a:srgbClr val="FFC000"/>
                </a:solidFill>
              </a:rPr>
              <a:t>And remember where your image was saved</a:t>
            </a:r>
          </a:p>
        </p:txBody>
      </p:sp>
    </p:spTree>
    <p:extLst>
      <p:ext uri="{BB962C8B-B14F-4D97-AF65-F5344CB8AC3E}">
        <p14:creationId xmlns:p14="http://schemas.microsoft.com/office/powerpoint/2010/main" val="313261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25</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TextBox 10">
            <a:extLst>
              <a:ext uri="{FF2B5EF4-FFF2-40B4-BE49-F238E27FC236}">
                <a16:creationId xmlns:a16="http://schemas.microsoft.com/office/drawing/2014/main" id="{82F2445B-6D4E-4B9C-B02C-DC081BB1DD87}"/>
              </a:ext>
            </a:extLst>
          </p:cNvPr>
          <p:cNvSpPr txBox="1"/>
          <p:nvPr/>
        </p:nvSpPr>
        <p:spPr>
          <a:xfrm>
            <a:off x="1511342" y="118896"/>
            <a:ext cx="7346294" cy="369332"/>
          </a:xfrm>
          <a:prstGeom prst="rect">
            <a:avLst/>
          </a:prstGeom>
          <a:noFill/>
        </p:spPr>
        <p:txBody>
          <a:bodyPr wrap="square" rtlCol="0">
            <a:spAutoFit/>
          </a:bodyPr>
          <a:lstStyle/>
          <a:p>
            <a:r>
              <a:rPr lang="en-CA" sz="1800" b="1" dirty="0">
                <a:solidFill>
                  <a:schemeClr val="accent2"/>
                </a:solidFill>
              </a:rPr>
              <a:t>Once done photoshopping… time to </a:t>
            </a:r>
            <a:r>
              <a:rPr lang="en-CA" sz="1800" b="1" dirty="0">
                <a:solidFill>
                  <a:srgbClr val="FFC000"/>
                </a:solidFill>
              </a:rPr>
              <a:t>optimize</a:t>
            </a:r>
            <a:r>
              <a:rPr lang="en-CA" sz="1800" b="1" dirty="0">
                <a:solidFill>
                  <a:schemeClr val="accent2"/>
                </a:solidFill>
              </a:rPr>
              <a:t> and save for web</a:t>
            </a:r>
          </a:p>
        </p:txBody>
      </p:sp>
      <p:pic>
        <p:nvPicPr>
          <p:cNvPr id="5" name="Picture 4">
            <a:extLst>
              <a:ext uri="{FF2B5EF4-FFF2-40B4-BE49-F238E27FC236}">
                <a16:creationId xmlns:a16="http://schemas.microsoft.com/office/drawing/2014/main" id="{387D4C54-45FD-47D3-A466-5B0A46FE802A}"/>
              </a:ext>
            </a:extLst>
          </p:cNvPr>
          <p:cNvPicPr>
            <a:picLocks noChangeAspect="1"/>
          </p:cNvPicPr>
          <p:nvPr/>
        </p:nvPicPr>
        <p:blipFill>
          <a:blip r:embed="rId7"/>
          <a:stretch>
            <a:fillRect/>
          </a:stretch>
        </p:blipFill>
        <p:spPr>
          <a:xfrm>
            <a:off x="1728046" y="488228"/>
            <a:ext cx="6665955" cy="4415985"/>
          </a:xfrm>
          <a:prstGeom prst="rect">
            <a:avLst/>
          </a:prstGeom>
        </p:spPr>
      </p:pic>
      <p:sp>
        <p:nvSpPr>
          <p:cNvPr id="14" name="TextBox 13">
            <a:extLst>
              <a:ext uri="{FF2B5EF4-FFF2-40B4-BE49-F238E27FC236}">
                <a16:creationId xmlns:a16="http://schemas.microsoft.com/office/drawing/2014/main" id="{B9B08C82-EF15-4C9C-AE59-C9B7FACBF882}"/>
              </a:ext>
            </a:extLst>
          </p:cNvPr>
          <p:cNvSpPr txBox="1"/>
          <p:nvPr/>
        </p:nvSpPr>
        <p:spPr>
          <a:xfrm>
            <a:off x="86768" y="399745"/>
            <a:ext cx="1645038" cy="923330"/>
          </a:xfrm>
          <a:prstGeom prst="rect">
            <a:avLst/>
          </a:prstGeom>
          <a:noFill/>
        </p:spPr>
        <p:txBody>
          <a:bodyPr wrap="square" rtlCol="0">
            <a:spAutoFit/>
          </a:bodyPr>
          <a:lstStyle/>
          <a:p>
            <a:r>
              <a:rPr lang="en-CA" sz="1800" b="1" dirty="0">
                <a:solidFill>
                  <a:schemeClr val="accent2"/>
                </a:solidFill>
              </a:rPr>
              <a:t>File&gt;</a:t>
            </a:r>
          </a:p>
          <a:p>
            <a:r>
              <a:rPr lang="en-CA" sz="1800" b="1" dirty="0">
                <a:solidFill>
                  <a:schemeClr val="accent2"/>
                </a:solidFill>
              </a:rPr>
              <a:t>Export&gt;</a:t>
            </a:r>
          </a:p>
          <a:p>
            <a:r>
              <a:rPr lang="en-CA" sz="1800" b="1" dirty="0">
                <a:solidFill>
                  <a:schemeClr val="accent2"/>
                </a:solidFill>
              </a:rPr>
              <a:t>Save for Web</a:t>
            </a:r>
          </a:p>
        </p:txBody>
      </p:sp>
    </p:spTree>
    <p:extLst>
      <p:ext uri="{BB962C8B-B14F-4D97-AF65-F5344CB8AC3E}">
        <p14:creationId xmlns:p14="http://schemas.microsoft.com/office/powerpoint/2010/main" val="1863888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26</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pic>
        <p:nvPicPr>
          <p:cNvPr id="6" name="Picture 5">
            <a:extLst>
              <a:ext uri="{FF2B5EF4-FFF2-40B4-BE49-F238E27FC236}">
                <a16:creationId xmlns:a16="http://schemas.microsoft.com/office/drawing/2014/main" id="{DDA2CA46-9C32-44B2-BDAF-8F02A01B4894}"/>
              </a:ext>
            </a:extLst>
          </p:cNvPr>
          <p:cNvPicPr>
            <a:picLocks noChangeAspect="1"/>
          </p:cNvPicPr>
          <p:nvPr/>
        </p:nvPicPr>
        <p:blipFill>
          <a:blip r:embed="rId7"/>
          <a:stretch>
            <a:fillRect/>
          </a:stretch>
        </p:blipFill>
        <p:spPr>
          <a:xfrm>
            <a:off x="86768" y="299538"/>
            <a:ext cx="6634539" cy="4724038"/>
          </a:xfrm>
          <a:prstGeom prst="rect">
            <a:avLst/>
          </a:prstGeom>
        </p:spPr>
      </p:pic>
      <p:cxnSp>
        <p:nvCxnSpPr>
          <p:cNvPr id="8" name="Straight Arrow Connector 7">
            <a:extLst>
              <a:ext uri="{FF2B5EF4-FFF2-40B4-BE49-F238E27FC236}">
                <a16:creationId xmlns:a16="http://schemas.microsoft.com/office/drawing/2014/main" id="{CF70C317-77EF-49C9-A22D-D29D4F4CABA1}"/>
              </a:ext>
            </a:extLst>
          </p:cNvPr>
          <p:cNvCxnSpPr/>
          <p:nvPr/>
        </p:nvCxnSpPr>
        <p:spPr>
          <a:xfrm flipV="1">
            <a:off x="5406307" y="560654"/>
            <a:ext cx="1601868" cy="4939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69965CA0-D61B-4031-B8F5-DB36E7614CCF}"/>
              </a:ext>
            </a:extLst>
          </p:cNvPr>
          <p:cNvSpPr txBox="1"/>
          <p:nvPr/>
        </p:nvSpPr>
        <p:spPr>
          <a:xfrm>
            <a:off x="7088335" y="393793"/>
            <a:ext cx="1721942" cy="738664"/>
          </a:xfrm>
          <a:prstGeom prst="rect">
            <a:avLst/>
          </a:prstGeom>
          <a:noFill/>
        </p:spPr>
        <p:txBody>
          <a:bodyPr wrap="square" rtlCol="0">
            <a:spAutoFit/>
          </a:bodyPr>
          <a:lstStyle/>
          <a:p>
            <a:r>
              <a:rPr lang="en-CA" dirty="0">
                <a:solidFill>
                  <a:schemeClr val="accent2"/>
                </a:solidFill>
              </a:rPr>
              <a:t>Chose JPEG </a:t>
            </a:r>
          </a:p>
          <a:p>
            <a:r>
              <a:rPr lang="en-CA" dirty="0">
                <a:solidFill>
                  <a:schemeClr val="accent2"/>
                </a:solidFill>
              </a:rPr>
              <a:t>or PNG-24</a:t>
            </a:r>
          </a:p>
          <a:p>
            <a:r>
              <a:rPr lang="en-CA" dirty="0">
                <a:solidFill>
                  <a:schemeClr val="accent2"/>
                </a:solidFill>
              </a:rPr>
              <a:t>Or GIF</a:t>
            </a:r>
          </a:p>
        </p:txBody>
      </p:sp>
      <p:cxnSp>
        <p:nvCxnSpPr>
          <p:cNvPr id="13" name="Straight Arrow Connector 12">
            <a:extLst>
              <a:ext uri="{FF2B5EF4-FFF2-40B4-BE49-F238E27FC236}">
                <a16:creationId xmlns:a16="http://schemas.microsoft.com/office/drawing/2014/main" id="{950EC124-1CA1-41ED-A2F5-1BE695AA0370}"/>
              </a:ext>
            </a:extLst>
          </p:cNvPr>
          <p:cNvCxnSpPr/>
          <p:nvPr/>
        </p:nvCxnSpPr>
        <p:spPr>
          <a:xfrm>
            <a:off x="6394126" y="994493"/>
            <a:ext cx="894376" cy="4071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A952E2E6-7BBD-4AA8-BFA4-B5B559D3EB13}"/>
              </a:ext>
            </a:extLst>
          </p:cNvPr>
          <p:cNvSpPr txBox="1"/>
          <p:nvPr/>
        </p:nvSpPr>
        <p:spPr>
          <a:xfrm>
            <a:off x="7376794" y="1198064"/>
            <a:ext cx="1279971" cy="307777"/>
          </a:xfrm>
          <a:prstGeom prst="rect">
            <a:avLst/>
          </a:prstGeom>
          <a:noFill/>
        </p:spPr>
        <p:txBody>
          <a:bodyPr wrap="square" rtlCol="0">
            <a:spAutoFit/>
          </a:bodyPr>
          <a:lstStyle/>
          <a:p>
            <a:r>
              <a:rPr lang="en-CA" dirty="0">
                <a:solidFill>
                  <a:schemeClr val="accent2"/>
                </a:solidFill>
              </a:rPr>
              <a:t>Keep at 100</a:t>
            </a:r>
          </a:p>
        </p:txBody>
      </p:sp>
      <p:cxnSp>
        <p:nvCxnSpPr>
          <p:cNvPr id="15" name="Straight Arrow Connector 14">
            <a:extLst>
              <a:ext uri="{FF2B5EF4-FFF2-40B4-BE49-F238E27FC236}">
                <a16:creationId xmlns:a16="http://schemas.microsoft.com/office/drawing/2014/main" id="{7755805B-7984-414B-9862-E913A8CE339F}"/>
              </a:ext>
            </a:extLst>
          </p:cNvPr>
          <p:cNvCxnSpPr/>
          <p:nvPr/>
        </p:nvCxnSpPr>
        <p:spPr>
          <a:xfrm flipV="1">
            <a:off x="5079258" y="3710996"/>
            <a:ext cx="2009077" cy="2344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0478C5DB-328E-45DC-9F1E-E55F5CC34F0E}"/>
              </a:ext>
            </a:extLst>
          </p:cNvPr>
          <p:cNvSpPr txBox="1"/>
          <p:nvPr/>
        </p:nvSpPr>
        <p:spPr>
          <a:xfrm>
            <a:off x="7155808" y="2637696"/>
            <a:ext cx="1721942" cy="1384995"/>
          </a:xfrm>
          <a:prstGeom prst="rect">
            <a:avLst/>
          </a:prstGeom>
          <a:noFill/>
        </p:spPr>
        <p:txBody>
          <a:bodyPr wrap="square" rtlCol="0">
            <a:spAutoFit/>
          </a:bodyPr>
          <a:lstStyle/>
          <a:p>
            <a:r>
              <a:rPr lang="en-CA" dirty="0">
                <a:solidFill>
                  <a:schemeClr val="accent2"/>
                </a:solidFill>
              </a:rPr>
              <a:t>Here is where you set width or height depending on your needs, once you set a value, click outside to set.</a:t>
            </a:r>
          </a:p>
        </p:txBody>
      </p:sp>
      <p:cxnSp>
        <p:nvCxnSpPr>
          <p:cNvPr id="18" name="Straight Arrow Connector 17">
            <a:extLst>
              <a:ext uri="{FF2B5EF4-FFF2-40B4-BE49-F238E27FC236}">
                <a16:creationId xmlns:a16="http://schemas.microsoft.com/office/drawing/2014/main" id="{91FB7170-0CE1-4AED-849D-5A900F96F97D}"/>
              </a:ext>
            </a:extLst>
          </p:cNvPr>
          <p:cNvCxnSpPr/>
          <p:nvPr/>
        </p:nvCxnSpPr>
        <p:spPr>
          <a:xfrm flipV="1">
            <a:off x="4732187" y="4677641"/>
            <a:ext cx="2182546" cy="720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E0848E68-680F-43A4-914B-6D15E99295EA}"/>
              </a:ext>
            </a:extLst>
          </p:cNvPr>
          <p:cNvSpPr txBox="1"/>
          <p:nvPr/>
        </p:nvSpPr>
        <p:spPr>
          <a:xfrm>
            <a:off x="7008175" y="4209040"/>
            <a:ext cx="1348240" cy="738664"/>
          </a:xfrm>
          <a:prstGeom prst="rect">
            <a:avLst/>
          </a:prstGeom>
          <a:noFill/>
        </p:spPr>
        <p:txBody>
          <a:bodyPr wrap="square" rtlCol="0">
            <a:spAutoFit/>
          </a:bodyPr>
          <a:lstStyle/>
          <a:p>
            <a:r>
              <a:rPr lang="en-CA" dirty="0">
                <a:solidFill>
                  <a:schemeClr val="accent2"/>
                </a:solidFill>
              </a:rPr>
              <a:t>Now save in appropriate website folder</a:t>
            </a:r>
          </a:p>
        </p:txBody>
      </p:sp>
      <p:sp>
        <p:nvSpPr>
          <p:cNvPr id="19" name="TextBox 18">
            <a:extLst>
              <a:ext uri="{FF2B5EF4-FFF2-40B4-BE49-F238E27FC236}">
                <a16:creationId xmlns:a16="http://schemas.microsoft.com/office/drawing/2014/main" id="{88E3BB93-2CCC-4290-A7C5-522BC344F8EF}"/>
              </a:ext>
            </a:extLst>
          </p:cNvPr>
          <p:cNvSpPr txBox="1"/>
          <p:nvPr/>
        </p:nvSpPr>
        <p:spPr>
          <a:xfrm>
            <a:off x="6083796" y="47901"/>
            <a:ext cx="2875177" cy="307777"/>
          </a:xfrm>
          <a:prstGeom prst="rect">
            <a:avLst/>
          </a:prstGeom>
          <a:noFill/>
        </p:spPr>
        <p:txBody>
          <a:bodyPr wrap="square" rtlCol="0">
            <a:spAutoFit/>
          </a:bodyPr>
          <a:lstStyle/>
          <a:p>
            <a:r>
              <a:rPr lang="en-US" dirty="0">
                <a:solidFill>
                  <a:srgbClr val="FFC000"/>
                </a:solidFill>
              </a:rPr>
              <a:t>To replace, keep same as original</a:t>
            </a:r>
            <a:endParaRPr lang="en-CA" dirty="0">
              <a:solidFill>
                <a:srgbClr val="FFC000"/>
              </a:solidFill>
            </a:endParaRPr>
          </a:p>
        </p:txBody>
      </p:sp>
      <p:sp>
        <p:nvSpPr>
          <p:cNvPr id="25" name="TextBox 24">
            <a:extLst>
              <a:ext uri="{FF2B5EF4-FFF2-40B4-BE49-F238E27FC236}">
                <a16:creationId xmlns:a16="http://schemas.microsoft.com/office/drawing/2014/main" id="{0D63F3D1-93CE-4D53-AC00-F7AB2CA27EB7}"/>
              </a:ext>
            </a:extLst>
          </p:cNvPr>
          <p:cNvSpPr txBox="1"/>
          <p:nvPr/>
        </p:nvSpPr>
        <p:spPr>
          <a:xfrm>
            <a:off x="6918826" y="2094790"/>
            <a:ext cx="1958924" cy="523220"/>
          </a:xfrm>
          <a:prstGeom prst="rect">
            <a:avLst/>
          </a:prstGeom>
          <a:noFill/>
        </p:spPr>
        <p:txBody>
          <a:bodyPr wrap="square" rtlCol="0">
            <a:spAutoFit/>
          </a:bodyPr>
          <a:lstStyle/>
          <a:p>
            <a:r>
              <a:rPr lang="en-US" dirty="0">
                <a:solidFill>
                  <a:srgbClr val="FFC000"/>
                </a:solidFill>
              </a:rPr>
              <a:t>To replace, </a:t>
            </a:r>
          </a:p>
          <a:p>
            <a:r>
              <a:rPr lang="en-US" dirty="0">
                <a:solidFill>
                  <a:srgbClr val="FFC000"/>
                </a:solidFill>
              </a:rPr>
              <a:t>keep same as original</a:t>
            </a:r>
            <a:endParaRPr lang="en-CA" dirty="0">
              <a:solidFill>
                <a:srgbClr val="FFC000"/>
              </a:solidFill>
            </a:endParaRPr>
          </a:p>
        </p:txBody>
      </p:sp>
    </p:spTree>
    <p:extLst>
      <p:ext uri="{BB962C8B-B14F-4D97-AF65-F5344CB8AC3E}">
        <p14:creationId xmlns:p14="http://schemas.microsoft.com/office/powerpoint/2010/main" val="6222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27</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60420" y="160187"/>
            <a:ext cx="8449857" cy="4517454"/>
          </a:xfrm>
          <a:prstGeom prst="rect">
            <a:avLst/>
          </a:prstGeom>
          <a:noFill/>
          <a:ln>
            <a:noFill/>
          </a:ln>
        </p:spPr>
        <p:txBody>
          <a:bodyPr spcFirstLastPara="1" wrap="square" lIns="0" tIns="0" rIns="0" bIns="0" anchor="b" anchorCtr="0">
            <a:noAutofit/>
          </a:bodyPr>
          <a:lstStyle/>
          <a:p>
            <a:pPr algn="l"/>
            <a:r>
              <a:rPr lang="en-CA" sz="3200" b="1" dirty="0">
                <a:solidFill>
                  <a:schemeClr val="accent2"/>
                </a:solidFill>
                <a:latin typeface="+mj-lt"/>
              </a:rPr>
              <a:t>Group Exercise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Follow teacher’s in class tutorial…</a:t>
            </a:r>
            <a:br>
              <a:rPr lang="en-CA" sz="1400" dirty="0">
                <a:solidFill>
                  <a:schemeClr val="bg1"/>
                </a:solidFill>
                <a:latin typeface="+mj-lt"/>
              </a:rPr>
            </a:br>
            <a:br>
              <a:rPr lang="en-CA" sz="1400" dirty="0">
                <a:solidFill>
                  <a:schemeClr val="bg1"/>
                </a:solidFill>
                <a:latin typeface="+mj-lt"/>
              </a:rPr>
            </a:br>
            <a:r>
              <a:rPr lang="en-CA" sz="1400" dirty="0">
                <a:solidFill>
                  <a:srgbClr val="FFC000"/>
                </a:solidFill>
                <a:latin typeface="+mj-lt"/>
              </a:rPr>
              <a:t>In Photoshop: (file &gt; open) method</a:t>
            </a:r>
            <a:br>
              <a:rPr lang="en-CA" sz="1400" dirty="0">
                <a:solidFill>
                  <a:srgbClr val="FFC000"/>
                </a:solidFill>
                <a:latin typeface="+mj-lt"/>
              </a:rPr>
            </a:br>
            <a:br>
              <a:rPr lang="en-CA" sz="1400" dirty="0">
                <a:solidFill>
                  <a:schemeClr val="bg1"/>
                </a:solidFill>
                <a:latin typeface="+mj-lt"/>
              </a:rPr>
            </a:br>
            <a:r>
              <a:rPr lang="en-CA" sz="1600" dirty="0">
                <a:solidFill>
                  <a:srgbClr val="FFC000"/>
                </a:solidFill>
                <a:latin typeface="+mj-lt"/>
              </a:rPr>
              <a:t>replace</a:t>
            </a:r>
            <a:r>
              <a:rPr lang="en-CA" sz="1600" dirty="0">
                <a:solidFill>
                  <a:schemeClr val="bg1"/>
                </a:solidFill>
                <a:latin typeface="+mj-lt"/>
              </a:rPr>
              <a:t> images from your website template with your own images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Hint:</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Open the template image first,</a:t>
            </a:r>
            <a:br>
              <a:rPr lang="en-CA" sz="1600" dirty="0">
                <a:solidFill>
                  <a:schemeClr val="bg1"/>
                </a:solidFill>
                <a:latin typeface="+mj-lt"/>
              </a:rPr>
            </a:br>
            <a:r>
              <a:rPr lang="en-CA" sz="1600" dirty="0">
                <a:solidFill>
                  <a:schemeClr val="bg1"/>
                </a:solidFill>
                <a:latin typeface="+mj-lt"/>
              </a:rPr>
              <a:t>open new image,</a:t>
            </a:r>
            <a:br>
              <a:rPr lang="en-CA" sz="1600" dirty="0">
                <a:solidFill>
                  <a:schemeClr val="bg1"/>
                </a:solidFill>
                <a:latin typeface="+mj-lt"/>
              </a:rPr>
            </a:br>
            <a:r>
              <a:rPr lang="en-CA" sz="1600" dirty="0">
                <a:solidFill>
                  <a:schemeClr val="bg1"/>
                </a:solidFill>
                <a:latin typeface="+mj-lt"/>
              </a:rPr>
              <a:t>copy new image</a:t>
            </a:r>
            <a:br>
              <a:rPr lang="en-CA" sz="1600" dirty="0">
                <a:solidFill>
                  <a:schemeClr val="bg1"/>
                </a:solidFill>
                <a:latin typeface="+mj-lt"/>
              </a:rPr>
            </a:br>
            <a:r>
              <a:rPr lang="en-CA" sz="1600" dirty="0">
                <a:solidFill>
                  <a:schemeClr val="bg1"/>
                </a:solidFill>
                <a:latin typeface="+mj-lt"/>
              </a:rPr>
              <a:t>paste on top of old image</a:t>
            </a:r>
            <a:br>
              <a:rPr lang="en-CA" sz="1600" dirty="0">
                <a:solidFill>
                  <a:schemeClr val="bg1"/>
                </a:solidFill>
                <a:latin typeface="+mj-lt"/>
              </a:rPr>
            </a:br>
            <a:r>
              <a:rPr lang="en-CA" sz="1600" dirty="0">
                <a:solidFill>
                  <a:schemeClr val="bg1"/>
                </a:solidFill>
                <a:latin typeface="+mj-lt"/>
              </a:rPr>
              <a:t>delete old image layer</a:t>
            </a:r>
            <a:br>
              <a:rPr lang="en-CA" sz="1600" dirty="0">
                <a:solidFill>
                  <a:schemeClr val="bg1"/>
                </a:solidFill>
                <a:latin typeface="+mj-lt"/>
              </a:rPr>
            </a:br>
            <a:r>
              <a:rPr lang="en-CA" sz="1600" dirty="0">
                <a:solidFill>
                  <a:schemeClr val="bg1"/>
                </a:solidFill>
                <a:latin typeface="+mj-lt"/>
              </a:rPr>
              <a:t>resize new image to fit in old image canvass</a:t>
            </a:r>
            <a:br>
              <a:rPr lang="en-CA" sz="1600" dirty="0">
                <a:solidFill>
                  <a:schemeClr val="bg1"/>
                </a:solidFill>
                <a:latin typeface="+mj-lt"/>
              </a:rPr>
            </a:br>
            <a:r>
              <a:rPr lang="en-CA" sz="1600" dirty="0">
                <a:solidFill>
                  <a:schemeClr val="bg1"/>
                </a:solidFill>
                <a:latin typeface="+mj-lt"/>
              </a:rPr>
              <a:t>file &gt; export &gt; save for web</a:t>
            </a:r>
            <a:br>
              <a:rPr lang="en-CA" sz="1600" dirty="0">
                <a:solidFill>
                  <a:schemeClr val="bg1"/>
                </a:solidFill>
                <a:latin typeface="+mj-lt"/>
              </a:rPr>
            </a:br>
            <a:r>
              <a:rPr lang="en-CA" sz="1600" dirty="0">
                <a:solidFill>
                  <a:schemeClr val="bg1"/>
                </a:solidFill>
                <a:latin typeface="+mj-lt"/>
              </a:rPr>
              <a:t>chose same file type</a:t>
            </a:r>
            <a:br>
              <a:rPr lang="en-CA" sz="1600" dirty="0">
                <a:solidFill>
                  <a:schemeClr val="bg1"/>
                </a:solidFill>
                <a:latin typeface="+mj-lt"/>
              </a:rPr>
            </a:br>
            <a:r>
              <a:rPr lang="en-CA" sz="1600" dirty="0">
                <a:solidFill>
                  <a:schemeClr val="bg1"/>
                </a:solidFill>
                <a:latin typeface="+mj-lt"/>
              </a:rPr>
              <a:t>keep same size</a:t>
            </a:r>
            <a:br>
              <a:rPr lang="en-CA" sz="1600" dirty="0">
                <a:solidFill>
                  <a:schemeClr val="bg1"/>
                </a:solidFill>
                <a:latin typeface="+mj-lt"/>
              </a:rPr>
            </a:br>
            <a:r>
              <a:rPr lang="en-CA" sz="1600" dirty="0">
                <a:solidFill>
                  <a:schemeClr val="bg1"/>
                </a:solidFill>
                <a:latin typeface="+mj-lt"/>
              </a:rPr>
              <a:t>save with same file name in the same folder original image was at to </a:t>
            </a:r>
            <a:r>
              <a:rPr lang="en-CA" sz="1600" dirty="0">
                <a:solidFill>
                  <a:srgbClr val="FFC000"/>
                </a:solidFill>
                <a:latin typeface="+mj-lt"/>
              </a:rPr>
              <a:t>replace</a:t>
            </a:r>
            <a:r>
              <a:rPr lang="en-CA" sz="1600" dirty="0">
                <a:solidFill>
                  <a:schemeClr val="bg1"/>
                </a:solidFill>
                <a:latin typeface="+mj-lt"/>
              </a:rPr>
              <a:t> it</a:t>
            </a:r>
            <a:endParaRPr lang="en-CA" sz="1600" b="1" i="0" dirty="0">
              <a:solidFill>
                <a:schemeClr val="accent2"/>
              </a:solidFill>
              <a:effectLst/>
              <a:latin typeface="+mj-lt"/>
            </a:endParaRPr>
          </a:p>
        </p:txBody>
      </p:sp>
    </p:spTree>
    <p:extLst>
      <p:ext uri="{BB962C8B-B14F-4D97-AF65-F5344CB8AC3E}">
        <p14:creationId xmlns:p14="http://schemas.microsoft.com/office/powerpoint/2010/main" val="258005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28</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Google Shape;141;p19">
            <a:extLst>
              <a:ext uri="{FF2B5EF4-FFF2-40B4-BE49-F238E27FC236}">
                <a16:creationId xmlns:a16="http://schemas.microsoft.com/office/drawing/2014/main" id="{8EC84BCE-8F78-4907-84C5-9E68E55B6ED9}"/>
              </a:ext>
            </a:extLst>
          </p:cNvPr>
          <p:cNvSpPr txBox="1">
            <a:spLocks noGrp="1"/>
          </p:cNvSpPr>
          <p:nvPr>
            <p:ph type="ctrTitle"/>
          </p:nvPr>
        </p:nvSpPr>
        <p:spPr>
          <a:xfrm>
            <a:off x="2449637" y="1173999"/>
            <a:ext cx="5913452" cy="301685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fr-CA" sz="7200" b="1" dirty="0">
                <a:solidFill>
                  <a:schemeClr val="bg1"/>
                </a:solidFill>
              </a:rPr>
              <a:t>Adding</a:t>
            </a:r>
            <a:r>
              <a:rPr lang="fr-CA" sz="7200" b="1" dirty="0">
                <a:solidFill>
                  <a:schemeClr val="accent2"/>
                </a:solidFill>
              </a:rPr>
              <a:t> Images to </a:t>
            </a:r>
            <a:r>
              <a:rPr lang="fr-CA" sz="7200" b="1" dirty="0">
                <a:solidFill>
                  <a:schemeClr val="bg1"/>
                </a:solidFill>
              </a:rPr>
              <a:t>Webpages</a:t>
            </a:r>
            <a:endParaRPr sz="7200" dirty="0">
              <a:solidFill>
                <a:schemeClr val="bg1"/>
              </a:solidFill>
            </a:endParaRPr>
          </a:p>
        </p:txBody>
      </p:sp>
      <p:sp>
        <p:nvSpPr>
          <p:cNvPr id="12" name="Google Shape;142;p19">
            <a:extLst>
              <a:ext uri="{FF2B5EF4-FFF2-40B4-BE49-F238E27FC236}">
                <a16:creationId xmlns:a16="http://schemas.microsoft.com/office/drawing/2014/main" id="{BD5EBA1C-1789-4F6B-9402-E95BC006352B}"/>
              </a:ext>
            </a:extLst>
          </p:cNvPr>
          <p:cNvSpPr txBox="1"/>
          <p:nvPr/>
        </p:nvSpPr>
        <p:spPr>
          <a:xfrm>
            <a:off x="402373" y="1823742"/>
            <a:ext cx="1604845" cy="17907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B9B2"/>
              </a:buClr>
              <a:buSzPts val="11200"/>
              <a:buFont typeface="Arial"/>
              <a:buNone/>
            </a:pPr>
            <a:r>
              <a:rPr lang="fr-CA" sz="11200" b="0" i="0" u="none" strike="noStrike" cap="none" dirty="0">
                <a:solidFill>
                  <a:srgbClr val="0AB9B2"/>
                </a:solidFill>
                <a:latin typeface="Arial"/>
                <a:ea typeface="Arial"/>
                <a:cs typeface="Arial"/>
                <a:sym typeface="Arial"/>
              </a:rPr>
              <a:t>03</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4808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29</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93793" y="238565"/>
            <a:ext cx="8209201" cy="2069080"/>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In Dreamweaver</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open your html file, now you should see template images replaced by your own image that you created in photoshop because you saved it under the same name and file format..</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To replace image of your template with a new image that has a different name (Adding an image) , </a:t>
            </a:r>
            <a:br>
              <a:rPr lang="en-CA" sz="1400" dirty="0">
                <a:solidFill>
                  <a:schemeClr val="bg1"/>
                </a:solidFill>
                <a:latin typeface="+mj-lt"/>
              </a:rPr>
            </a:br>
            <a:r>
              <a:rPr lang="en-CA" sz="1400" dirty="0">
                <a:solidFill>
                  <a:schemeClr val="bg1"/>
                </a:solidFill>
                <a:latin typeface="+mj-lt"/>
              </a:rPr>
              <a:t>as when you replace an image in photoshop by naming it the same name as older image in template it should already be replaced..</a:t>
            </a:r>
            <a:br>
              <a:rPr lang="en-CA" sz="1400" dirty="0">
                <a:solidFill>
                  <a:schemeClr val="bg1"/>
                </a:solidFill>
                <a:latin typeface="+mj-lt"/>
              </a:rPr>
            </a:br>
            <a:r>
              <a:rPr lang="en-CA" sz="1400" dirty="0">
                <a:solidFill>
                  <a:schemeClr val="bg1"/>
                </a:solidFill>
                <a:latin typeface="+mj-lt"/>
              </a:rPr>
              <a:t>After creating the images in Photoshop…</a:t>
            </a:r>
            <a:br>
              <a:rPr lang="en-CA" sz="1400" dirty="0">
                <a:solidFill>
                  <a:schemeClr val="bg1"/>
                </a:solidFill>
                <a:latin typeface="+mj-lt"/>
              </a:rPr>
            </a:br>
            <a:r>
              <a:rPr lang="en-CA" sz="1400" dirty="0">
                <a:solidFill>
                  <a:schemeClr val="bg1"/>
                </a:solidFill>
                <a:latin typeface="+mj-lt"/>
              </a:rPr>
              <a:t>Highlight the image you want to replace by clicking once on it,</a:t>
            </a:r>
            <a:endParaRPr lang="en-CA" sz="1400" i="0" dirty="0">
              <a:solidFill>
                <a:schemeClr val="bg1"/>
              </a:solidFill>
              <a:effectLst/>
              <a:latin typeface="+mj-lt"/>
            </a:endParaRPr>
          </a:p>
        </p:txBody>
      </p:sp>
      <p:pic>
        <p:nvPicPr>
          <p:cNvPr id="5" name="Picture 4">
            <a:extLst>
              <a:ext uri="{FF2B5EF4-FFF2-40B4-BE49-F238E27FC236}">
                <a16:creationId xmlns:a16="http://schemas.microsoft.com/office/drawing/2014/main" id="{AF3B41D7-9076-4F3A-A68A-98D3BE900757}"/>
              </a:ext>
            </a:extLst>
          </p:cNvPr>
          <p:cNvPicPr>
            <a:picLocks noChangeAspect="1"/>
          </p:cNvPicPr>
          <p:nvPr/>
        </p:nvPicPr>
        <p:blipFill>
          <a:blip r:embed="rId7"/>
          <a:stretch>
            <a:fillRect/>
          </a:stretch>
        </p:blipFill>
        <p:spPr>
          <a:xfrm>
            <a:off x="390034" y="2396128"/>
            <a:ext cx="7006663" cy="2718286"/>
          </a:xfrm>
          <a:prstGeom prst="rect">
            <a:avLst/>
          </a:prstGeom>
        </p:spPr>
      </p:pic>
    </p:spTree>
    <p:extLst>
      <p:ext uri="{BB962C8B-B14F-4D97-AF65-F5344CB8AC3E}">
        <p14:creationId xmlns:p14="http://schemas.microsoft.com/office/powerpoint/2010/main" val="238858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pic>
        <p:nvPicPr>
          <p:cNvPr id="7" name="Picture 6">
            <a:extLst>
              <a:ext uri="{FF2B5EF4-FFF2-40B4-BE49-F238E27FC236}">
                <a16:creationId xmlns:a16="http://schemas.microsoft.com/office/drawing/2014/main" id="{B20E06DB-D1BC-4DE1-9235-AA3D03B1874C}"/>
              </a:ext>
            </a:extLst>
          </p:cNvPr>
          <p:cNvPicPr>
            <a:picLocks noChangeAspect="1"/>
          </p:cNvPicPr>
          <p:nvPr/>
        </p:nvPicPr>
        <p:blipFill>
          <a:blip r:embed="rId7"/>
          <a:stretch>
            <a:fillRect/>
          </a:stretch>
        </p:blipFill>
        <p:spPr>
          <a:xfrm>
            <a:off x="1400175" y="581025"/>
            <a:ext cx="6343650" cy="3981450"/>
          </a:xfrm>
          <a:prstGeom prst="rect">
            <a:avLst/>
          </a:prstGeom>
        </p:spPr>
      </p:pic>
    </p:spTree>
    <p:extLst>
      <p:ext uri="{BB962C8B-B14F-4D97-AF65-F5344CB8AC3E}">
        <p14:creationId xmlns:p14="http://schemas.microsoft.com/office/powerpoint/2010/main" val="79745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30</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93793" y="238565"/>
            <a:ext cx="8209201" cy="809324"/>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In Dreamweaver</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click on “folder” icon on the right beside image “Src” in properties window located after the image name</a:t>
            </a:r>
            <a:endParaRPr lang="en-CA" sz="1400" i="0" dirty="0">
              <a:solidFill>
                <a:schemeClr val="bg1"/>
              </a:solidFill>
              <a:effectLst/>
              <a:latin typeface="+mj-lt"/>
            </a:endParaRPr>
          </a:p>
        </p:txBody>
      </p:sp>
      <p:pic>
        <p:nvPicPr>
          <p:cNvPr id="5" name="Picture 4">
            <a:extLst>
              <a:ext uri="{FF2B5EF4-FFF2-40B4-BE49-F238E27FC236}">
                <a16:creationId xmlns:a16="http://schemas.microsoft.com/office/drawing/2014/main" id="{AF3B41D7-9076-4F3A-A68A-98D3BE900757}"/>
              </a:ext>
            </a:extLst>
          </p:cNvPr>
          <p:cNvPicPr>
            <a:picLocks noChangeAspect="1"/>
          </p:cNvPicPr>
          <p:nvPr/>
        </p:nvPicPr>
        <p:blipFill>
          <a:blip r:embed="rId7"/>
          <a:stretch>
            <a:fillRect/>
          </a:stretch>
        </p:blipFill>
        <p:spPr>
          <a:xfrm>
            <a:off x="393793" y="1341565"/>
            <a:ext cx="7006663" cy="2718286"/>
          </a:xfrm>
          <a:prstGeom prst="rect">
            <a:avLst/>
          </a:prstGeom>
        </p:spPr>
      </p:pic>
      <p:sp>
        <p:nvSpPr>
          <p:cNvPr id="2" name="Arrow: Down 1">
            <a:extLst>
              <a:ext uri="{FF2B5EF4-FFF2-40B4-BE49-F238E27FC236}">
                <a16:creationId xmlns:a16="http://schemas.microsoft.com/office/drawing/2014/main" id="{0C1BF9D3-1ECD-4FD0-907F-29B994835988}"/>
              </a:ext>
            </a:extLst>
          </p:cNvPr>
          <p:cNvSpPr/>
          <p:nvPr/>
        </p:nvSpPr>
        <p:spPr>
          <a:xfrm>
            <a:off x="2439935" y="1247260"/>
            <a:ext cx="213583" cy="431196"/>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60933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31</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93793" y="238565"/>
            <a:ext cx="8209201" cy="1109674"/>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In Dreamweaver</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now chose by clicking on image you saved in that folder where it used to hold original template image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Then Press OK</a:t>
            </a:r>
            <a:endParaRPr lang="en-CA" sz="1400" i="0" dirty="0">
              <a:solidFill>
                <a:schemeClr val="bg1"/>
              </a:solidFill>
              <a:effectLst/>
              <a:latin typeface="+mj-lt"/>
            </a:endParaRPr>
          </a:p>
        </p:txBody>
      </p:sp>
      <p:pic>
        <p:nvPicPr>
          <p:cNvPr id="7" name="Picture 6">
            <a:extLst>
              <a:ext uri="{FF2B5EF4-FFF2-40B4-BE49-F238E27FC236}">
                <a16:creationId xmlns:a16="http://schemas.microsoft.com/office/drawing/2014/main" id="{19BF4C24-E1D8-442E-BE92-8463C8CA67D0}"/>
              </a:ext>
            </a:extLst>
          </p:cNvPr>
          <p:cNvPicPr>
            <a:picLocks noChangeAspect="1"/>
          </p:cNvPicPr>
          <p:nvPr/>
        </p:nvPicPr>
        <p:blipFill>
          <a:blip r:embed="rId7"/>
          <a:stretch>
            <a:fillRect/>
          </a:stretch>
        </p:blipFill>
        <p:spPr>
          <a:xfrm>
            <a:off x="86768" y="1567318"/>
            <a:ext cx="8913609" cy="3487699"/>
          </a:xfrm>
          <a:prstGeom prst="rect">
            <a:avLst/>
          </a:prstGeom>
        </p:spPr>
      </p:pic>
      <p:sp>
        <p:nvSpPr>
          <p:cNvPr id="8" name="Arrow: Up 7">
            <a:extLst>
              <a:ext uri="{FF2B5EF4-FFF2-40B4-BE49-F238E27FC236}">
                <a16:creationId xmlns:a16="http://schemas.microsoft.com/office/drawing/2014/main" id="{8148A04F-0CBF-4FEC-8A50-65CF7201568E}"/>
              </a:ext>
            </a:extLst>
          </p:cNvPr>
          <p:cNvSpPr/>
          <p:nvPr/>
        </p:nvSpPr>
        <p:spPr>
          <a:xfrm>
            <a:off x="6380777" y="2809945"/>
            <a:ext cx="287001" cy="540630"/>
          </a:xfrm>
          <a:prstGeom prst="up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8573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32</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27048" y="117166"/>
            <a:ext cx="8209201" cy="735905"/>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In Dreamweaver</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This should add image and replace your older one that has the same size</a:t>
            </a:r>
            <a:endParaRPr lang="en-CA" sz="1400" i="0" dirty="0">
              <a:solidFill>
                <a:schemeClr val="bg1"/>
              </a:solidFill>
              <a:effectLst/>
              <a:latin typeface="+mj-lt"/>
            </a:endParaRPr>
          </a:p>
        </p:txBody>
      </p:sp>
      <p:pic>
        <p:nvPicPr>
          <p:cNvPr id="5" name="Picture 4">
            <a:extLst>
              <a:ext uri="{FF2B5EF4-FFF2-40B4-BE49-F238E27FC236}">
                <a16:creationId xmlns:a16="http://schemas.microsoft.com/office/drawing/2014/main" id="{A74E4B07-3871-4AD1-AA00-92BC0EEE8288}"/>
              </a:ext>
            </a:extLst>
          </p:cNvPr>
          <p:cNvPicPr>
            <a:picLocks noChangeAspect="1"/>
          </p:cNvPicPr>
          <p:nvPr/>
        </p:nvPicPr>
        <p:blipFill>
          <a:blip r:embed="rId7"/>
          <a:stretch>
            <a:fillRect/>
          </a:stretch>
        </p:blipFill>
        <p:spPr>
          <a:xfrm>
            <a:off x="327048" y="940344"/>
            <a:ext cx="7610719" cy="4085990"/>
          </a:xfrm>
          <a:prstGeom prst="rect">
            <a:avLst/>
          </a:prstGeom>
        </p:spPr>
      </p:pic>
    </p:spTree>
    <p:extLst>
      <p:ext uri="{BB962C8B-B14F-4D97-AF65-F5344CB8AC3E}">
        <p14:creationId xmlns:p14="http://schemas.microsoft.com/office/powerpoint/2010/main" val="148241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33</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27048" y="117166"/>
            <a:ext cx="8730184" cy="1184352"/>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To Add image without replacing an existing image, just to a text</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highlight where you want to add image after pressing Enter, or return so you place it on a new line;</a:t>
            </a:r>
            <a:endParaRPr lang="en-CA" sz="1400" i="0" dirty="0">
              <a:solidFill>
                <a:schemeClr val="bg1"/>
              </a:solidFill>
              <a:effectLst/>
              <a:latin typeface="+mj-lt"/>
            </a:endParaRPr>
          </a:p>
        </p:txBody>
      </p:sp>
      <p:pic>
        <p:nvPicPr>
          <p:cNvPr id="6" name="Picture 5">
            <a:extLst>
              <a:ext uri="{FF2B5EF4-FFF2-40B4-BE49-F238E27FC236}">
                <a16:creationId xmlns:a16="http://schemas.microsoft.com/office/drawing/2014/main" id="{ABAEA835-AA8E-4172-B364-350911A53163}"/>
              </a:ext>
            </a:extLst>
          </p:cNvPr>
          <p:cNvPicPr>
            <a:picLocks noChangeAspect="1"/>
          </p:cNvPicPr>
          <p:nvPr/>
        </p:nvPicPr>
        <p:blipFill>
          <a:blip r:embed="rId7"/>
          <a:stretch>
            <a:fillRect/>
          </a:stretch>
        </p:blipFill>
        <p:spPr>
          <a:xfrm>
            <a:off x="327048" y="1371548"/>
            <a:ext cx="8116134" cy="3770741"/>
          </a:xfrm>
          <a:prstGeom prst="rect">
            <a:avLst/>
          </a:prstGeom>
        </p:spPr>
      </p:pic>
      <p:sp>
        <p:nvSpPr>
          <p:cNvPr id="7" name="Arrow: Right 6">
            <a:extLst>
              <a:ext uri="{FF2B5EF4-FFF2-40B4-BE49-F238E27FC236}">
                <a16:creationId xmlns:a16="http://schemas.microsoft.com/office/drawing/2014/main" id="{F2965BD9-945B-44C7-8923-1351AC92BDBD}"/>
              </a:ext>
            </a:extLst>
          </p:cNvPr>
          <p:cNvSpPr/>
          <p:nvPr/>
        </p:nvSpPr>
        <p:spPr>
          <a:xfrm>
            <a:off x="127571" y="4618721"/>
            <a:ext cx="431196" cy="213583"/>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17766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34</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27048" y="117166"/>
            <a:ext cx="8730184" cy="1030840"/>
          </a:xfrm>
          <a:prstGeom prst="rect">
            <a:avLst/>
          </a:prstGeom>
          <a:noFill/>
          <a:ln>
            <a:noFill/>
          </a:ln>
        </p:spPr>
        <p:txBody>
          <a:bodyPr spcFirstLastPara="1" wrap="square" lIns="0" tIns="0" rIns="0" bIns="0" anchor="b" anchorCtr="0">
            <a:noAutofit/>
          </a:bodyPr>
          <a:lstStyle/>
          <a:p>
            <a:pPr algn="l"/>
            <a:r>
              <a:rPr lang="en-CA" sz="2000" b="1" dirty="0">
                <a:solidFill>
                  <a:schemeClr val="accent2"/>
                </a:solidFill>
                <a:latin typeface="+mj-lt"/>
              </a:rPr>
              <a:t>To Add image without replacing an existing image, just to a text…</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Click Insert &gt; Image          </a:t>
            </a:r>
            <a:r>
              <a:rPr lang="en-CA" sz="1400" dirty="0">
                <a:solidFill>
                  <a:srgbClr val="FFC000"/>
                </a:solidFill>
                <a:latin typeface="+mj-lt"/>
              </a:rPr>
              <a:t>in menu tab                           Then Chose image (already saved in website folder) </a:t>
            </a:r>
            <a:br>
              <a:rPr lang="en-CA" sz="1400" dirty="0">
                <a:solidFill>
                  <a:srgbClr val="FFC000"/>
                </a:solidFill>
                <a:latin typeface="+mj-lt"/>
              </a:rPr>
            </a:br>
            <a:br>
              <a:rPr lang="en-CA" sz="1400" dirty="0">
                <a:solidFill>
                  <a:srgbClr val="FFC000"/>
                </a:solidFill>
                <a:latin typeface="+mj-lt"/>
              </a:rPr>
            </a:br>
            <a:r>
              <a:rPr lang="en-CA" sz="1400" dirty="0">
                <a:solidFill>
                  <a:srgbClr val="FFC000"/>
                </a:solidFill>
                <a:latin typeface="+mj-lt"/>
              </a:rPr>
              <a:t>						Then press </a:t>
            </a:r>
            <a:r>
              <a:rPr lang="en-CA" sz="1400" b="1" dirty="0">
                <a:solidFill>
                  <a:schemeClr val="bg1"/>
                </a:solidFill>
                <a:latin typeface="+mj-lt"/>
              </a:rPr>
              <a:t>OK</a:t>
            </a:r>
            <a:endParaRPr lang="en-CA" sz="1400" b="1" i="0" dirty="0">
              <a:solidFill>
                <a:schemeClr val="bg1"/>
              </a:solidFill>
              <a:effectLst/>
              <a:latin typeface="+mj-lt"/>
            </a:endParaRPr>
          </a:p>
        </p:txBody>
      </p:sp>
      <p:pic>
        <p:nvPicPr>
          <p:cNvPr id="5" name="Picture 4">
            <a:extLst>
              <a:ext uri="{FF2B5EF4-FFF2-40B4-BE49-F238E27FC236}">
                <a16:creationId xmlns:a16="http://schemas.microsoft.com/office/drawing/2014/main" id="{2A56AFCC-B16A-46A0-9A53-E7490DF9B16C}"/>
              </a:ext>
            </a:extLst>
          </p:cNvPr>
          <p:cNvPicPr>
            <a:picLocks noChangeAspect="1"/>
          </p:cNvPicPr>
          <p:nvPr/>
        </p:nvPicPr>
        <p:blipFill>
          <a:blip r:embed="rId7"/>
          <a:stretch>
            <a:fillRect/>
          </a:stretch>
        </p:blipFill>
        <p:spPr>
          <a:xfrm>
            <a:off x="327048" y="906010"/>
            <a:ext cx="3114927" cy="4149007"/>
          </a:xfrm>
          <a:prstGeom prst="rect">
            <a:avLst/>
          </a:prstGeom>
        </p:spPr>
      </p:pic>
      <p:pic>
        <p:nvPicPr>
          <p:cNvPr id="13" name="Picture 12">
            <a:extLst>
              <a:ext uri="{FF2B5EF4-FFF2-40B4-BE49-F238E27FC236}">
                <a16:creationId xmlns:a16="http://schemas.microsoft.com/office/drawing/2014/main" id="{93E0FB4B-0609-4953-B513-65D6F3532224}"/>
              </a:ext>
            </a:extLst>
          </p:cNvPr>
          <p:cNvPicPr>
            <a:picLocks noChangeAspect="1"/>
          </p:cNvPicPr>
          <p:nvPr/>
        </p:nvPicPr>
        <p:blipFill>
          <a:blip r:embed="rId8"/>
          <a:stretch>
            <a:fillRect/>
          </a:stretch>
        </p:blipFill>
        <p:spPr>
          <a:xfrm>
            <a:off x="3733856" y="1369514"/>
            <a:ext cx="5243220" cy="3061071"/>
          </a:xfrm>
          <a:prstGeom prst="rect">
            <a:avLst/>
          </a:prstGeom>
        </p:spPr>
      </p:pic>
      <p:sp>
        <p:nvSpPr>
          <p:cNvPr id="11" name="Arrow: Up 10">
            <a:extLst>
              <a:ext uri="{FF2B5EF4-FFF2-40B4-BE49-F238E27FC236}">
                <a16:creationId xmlns:a16="http://schemas.microsoft.com/office/drawing/2014/main" id="{E948AD77-3CE8-4538-BBE3-9E14D3D51687}"/>
              </a:ext>
            </a:extLst>
          </p:cNvPr>
          <p:cNvSpPr/>
          <p:nvPr/>
        </p:nvSpPr>
        <p:spPr>
          <a:xfrm>
            <a:off x="7261804" y="2717354"/>
            <a:ext cx="234729" cy="4738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852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35</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27048" y="117166"/>
            <a:ext cx="8730184" cy="1030840"/>
          </a:xfrm>
          <a:prstGeom prst="rect">
            <a:avLst/>
          </a:prstGeom>
          <a:noFill/>
          <a:ln>
            <a:noFill/>
          </a:ln>
        </p:spPr>
        <p:txBody>
          <a:bodyPr spcFirstLastPara="1" wrap="square" lIns="0" tIns="0" rIns="0" bIns="0" anchor="b" anchorCtr="0">
            <a:noAutofit/>
          </a:bodyPr>
          <a:lstStyle/>
          <a:p>
            <a:pPr algn="l"/>
            <a:r>
              <a:rPr lang="en-CA" sz="2000" b="1" dirty="0">
                <a:solidFill>
                  <a:schemeClr val="accent2"/>
                </a:solidFill>
                <a:latin typeface="+mj-lt"/>
              </a:rPr>
              <a:t>To Add image without replacing an existing image, just to a text…</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Note that this method requires that you save image in a size that will fit in that column you are adding the image in or else it will be bigger and will break your website, so here you will have o try couple of times until you get it right as most html templates these days have a CSS code that shrinks an image from big to small.</a:t>
            </a:r>
            <a:endParaRPr lang="en-CA" sz="1400" b="1" i="0" dirty="0">
              <a:solidFill>
                <a:schemeClr val="bg1"/>
              </a:solidFill>
              <a:effectLst/>
              <a:latin typeface="+mj-lt"/>
            </a:endParaRPr>
          </a:p>
        </p:txBody>
      </p:sp>
      <p:sp>
        <p:nvSpPr>
          <p:cNvPr id="11" name="Arrow: Up 10">
            <a:extLst>
              <a:ext uri="{FF2B5EF4-FFF2-40B4-BE49-F238E27FC236}">
                <a16:creationId xmlns:a16="http://schemas.microsoft.com/office/drawing/2014/main" id="{E948AD77-3CE8-4538-BBE3-9E14D3D51687}"/>
              </a:ext>
            </a:extLst>
          </p:cNvPr>
          <p:cNvSpPr/>
          <p:nvPr/>
        </p:nvSpPr>
        <p:spPr>
          <a:xfrm>
            <a:off x="6741197" y="2783247"/>
            <a:ext cx="234729" cy="4738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5DF922EB-1341-408B-A809-29FBB8F65DEA}"/>
              </a:ext>
            </a:extLst>
          </p:cNvPr>
          <p:cNvPicPr>
            <a:picLocks noChangeAspect="1"/>
          </p:cNvPicPr>
          <p:nvPr/>
        </p:nvPicPr>
        <p:blipFill>
          <a:blip r:embed="rId7"/>
          <a:stretch>
            <a:fillRect/>
          </a:stretch>
        </p:blipFill>
        <p:spPr>
          <a:xfrm>
            <a:off x="2135335" y="1185738"/>
            <a:ext cx="6929801" cy="3937739"/>
          </a:xfrm>
          <a:prstGeom prst="rect">
            <a:avLst/>
          </a:prstGeom>
        </p:spPr>
      </p:pic>
    </p:spTree>
    <p:extLst>
      <p:ext uri="{BB962C8B-B14F-4D97-AF65-F5344CB8AC3E}">
        <p14:creationId xmlns:p14="http://schemas.microsoft.com/office/powerpoint/2010/main" val="321049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36</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27048" y="117166"/>
            <a:ext cx="8730184" cy="737163"/>
          </a:xfrm>
          <a:prstGeom prst="rect">
            <a:avLst/>
          </a:prstGeom>
          <a:noFill/>
          <a:ln>
            <a:noFill/>
          </a:ln>
        </p:spPr>
        <p:txBody>
          <a:bodyPr spcFirstLastPara="1" wrap="square" lIns="0" tIns="0" rIns="0" bIns="0" anchor="b" anchorCtr="0">
            <a:noAutofit/>
          </a:bodyPr>
          <a:lstStyle/>
          <a:p>
            <a:pPr algn="l"/>
            <a:r>
              <a:rPr lang="en-CA" sz="2000" b="1" dirty="0">
                <a:solidFill>
                  <a:schemeClr val="accent2"/>
                </a:solidFill>
                <a:latin typeface="+mj-lt"/>
              </a:rPr>
              <a:t>To Add Alt tag to an image in Dreamweaver</a:t>
            </a:r>
            <a:br>
              <a:rPr lang="en-CA" sz="2000" b="1" dirty="0">
                <a:solidFill>
                  <a:schemeClr val="accent2"/>
                </a:solidFill>
                <a:latin typeface="+mj-lt"/>
              </a:rPr>
            </a:br>
            <a:r>
              <a:rPr lang="en-CA" sz="1600" dirty="0">
                <a:solidFill>
                  <a:schemeClr val="bg1"/>
                </a:solidFill>
                <a:latin typeface="+mj-lt"/>
              </a:rPr>
              <a:t>Simply add your English text describing your image for SEO purposes in Properties Alt section after highlighting your image first</a:t>
            </a:r>
            <a:endParaRPr lang="en-CA" sz="1600" i="0" dirty="0">
              <a:solidFill>
                <a:schemeClr val="bg1"/>
              </a:solidFill>
              <a:effectLst/>
              <a:latin typeface="+mj-lt"/>
            </a:endParaRPr>
          </a:p>
        </p:txBody>
      </p:sp>
      <p:sp>
        <p:nvSpPr>
          <p:cNvPr id="11" name="Arrow: Up 10">
            <a:extLst>
              <a:ext uri="{FF2B5EF4-FFF2-40B4-BE49-F238E27FC236}">
                <a16:creationId xmlns:a16="http://schemas.microsoft.com/office/drawing/2014/main" id="{E948AD77-3CE8-4538-BBE3-9E14D3D51687}"/>
              </a:ext>
            </a:extLst>
          </p:cNvPr>
          <p:cNvSpPr/>
          <p:nvPr/>
        </p:nvSpPr>
        <p:spPr>
          <a:xfrm>
            <a:off x="6741197" y="2783247"/>
            <a:ext cx="234729" cy="4738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a:extLst>
              <a:ext uri="{FF2B5EF4-FFF2-40B4-BE49-F238E27FC236}">
                <a16:creationId xmlns:a16="http://schemas.microsoft.com/office/drawing/2014/main" id="{528337F3-F51E-44A6-83A9-0322407FCB3C}"/>
              </a:ext>
            </a:extLst>
          </p:cNvPr>
          <p:cNvPicPr>
            <a:picLocks noChangeAspect="1"/>
          </p:cNvPicPr>
          <p:nvPr/>
        </p:nvPicPr>
        <p:blipFill>
          <a:blip r:embed="rId7"/>
          <a:stretch>
            <a:fillRect/>
          </a:stretch>
        </p:blipFill>
        <p:spPr>
          <a:xfrm>
            <a:off x="327048" y="1013269"/>
            <a:ext cx="7610719" cy="4085990"/>
          </a:xfrm>
          <a:prstGeom prst="rect">
            <a:avLst/>
          </a:prstGeom>
        </p:spPr>
      </p:pic>
      <p:sp>
        <p:nvSpPr>
          <p:cNvPr id="2" name="Arrow: Down 1">
            <a:extLst>
              <a:ext uri="{FF2B5EF4-FFF2-40B4-BE49-F238E27FC236}">
                <a16:creationId xmlns:a16="http://schemas.microsoft.com/office/drawing/2014/main" id="{3BD2B8FD-3B0B-48CB-AAC0-BDF728E42451}"/>
              </a:ext>
            </a:extLst>
          </p:cNvPr>
          <p:cNvSpPr/>
          <p:nvPr/>
        </p:nvSpPr>
        <p:spPr>
          <a:xfrm>
            <a:off x="4823618" y="1829747"/>
            <a:ext cx="194113" cy="391889"/>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213BFE51-A97A-4819-A269-7E74FF6385ED}"/>
              </a:ext>
            </a:extLst>
          </p:cNvPr>
          <p:cNvSpPr txBox="1"/>
          <p:nvPr/>
        </p:nvSpPr>
        <p:spPr>
          <a:xfrm>
            <a:off x="4952444" y="2195417"/>
            <a:ext cx="894376" cy="400110"/>
          </a:xfrm>
          <a:prstGeom prst="rect">
            <a:avLst/>
          </a:prstGeom>
          <a:noFill/>
        </p:spPr>
        <p:txBody>
          <a:bodyPr wrap="square" rtlCol="0">
            <a:spAutoFit/>
          </a:bodyPr>
          <a:lstStyle/>
          <a:p>
            <a:r>
              <a:rPr lang="en-US" sz="1000" dirty="0">
                <a:solidFill>
                  <a:schemeClr val="bg1"/>
                </a:solidFill>
              </a:rPr>
              <a:t>Image description</a:t>
            </a:r>
            <a:endParaRPr lang="en-CA" sz="1000" dirty="0">
              <a:solidFill>
                <a:schemeClr val="bg1"/>
              </a:solidFill>
            </a:endParaRPr>
          </a:p>
        </p:txBody>
      </p:sp>
    </p:spTree>
    <p:extLst>
      <p:ext uri="{BB962C8B-B14F-4D97-AF65-F5344CB8AC3E}">
        <p14:creationId xmlns:p14="http://schemas.microsoft.com/office/powerpoint/2010/main" val="3071165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37</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1" name="Google Shape;141;p19">
            <a:extLst>
              <a:ext uri="{FF2B5EF4-FFF2-40B4-BE49-F238E27FC236}">
                <a16:creationId xmlns:a16="http://schemas.microsoft.com/office/drawing/2014/main" id="{8EC84BCE-8F78-4907-84C5-9E68E55B6ED9}"/>
              </a:ext>
            </a:extLst>
          </p:cNvPr>
          <p:cNvSpPr txBox="1">
            <a:spLocks noGrp="1"/>
          </p:cNvSpPr>
          <p:nvPr>
            <p:ph type="ctrTitle"/>
          </p:nvPr>
        </p:nvSpPr>
        <p:spPr>
          <a:xfrm>
            <a:off x="2396242" y="1735357"/>
            <a:ext cx="5913452" cy="214917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fr-CA" sz="7200" b="1" dirty="0">
                <a:solidFill>
                  <a:schemeClr val="bg1"/>
                </a:solidFill>
              </a:rPr>
              <a:t>Image</a:t>
            </a:r>
            <a:r>
              <a:rPr lang="fr-CA" sz="7200" b="1" dirty="0">
                <a:solidFill>
                  <a:schemeClr val="accent2"/>
                </a:solidFill>
              </a:rPr>
              <a:t> HTML Tags</a:t>
            </a:r>
            <a:endParaRPr sz="7200" dirty="0">
              <a:solidFill>
                <a:schemeClr val="accent2"/>
              </a:solidFill>
            </a:endParaRPr>
          </a:p>
        </p:txBody>
      </p:sp>
      <p:sp>
        <p:nvSpPr>
          <p:cNvPr id="12" name="Google Shape;142;p19">
            <a:extLst>
              <a:ext uri="{FF2B5EF4-FFF2-40B4-BE49-F238E27FC236}">
                <a16:creationId xmlns:a16="http://schemas.microsoft.com/office/drawing/2014/main" id="{BD5EBA1C-1789-4F6B-9402-E95BC006352B}"/>
              </a:ext>
            </a:extLst>
          </p:cNvPr>
          <p:cNvSpPr txBox="1"/>
          <p:nvPr/>
        </p:nvSpPr>
        <p:spPr>
          <a:xfrm>
            <a:off x="402373" y="1823742"/>
            <a:ext cx="1604845" cy="17907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B9B2"/>
              </a:buClr>
              <a:buSzPts val="11200"/>
              <a:buFont typeface="Arial"/>
              <a:buNone/>
            </a:pPr>
            <a:r>
              <a:rPr lang="fr-CA" sz="11200" b="0" i="0" u="none" strike="noStrike" cap="none" dirty="0">
                <a:solidFill>
                  <a:srgbClr val="0AB9B2"/>
                </a:solidFill>
                <a:latin typeface="Arial"/>
                <a:ea typeface="Arial"/>
                <a:cs typeface="Arial"/>
                <a:sym typeface="Arial"/>
              </a:rPr>
              <a:t>04</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94016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38</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393793" y="327049"/>
            <a:ext cx="8209201" cy="1408309"/>
          </a:xfrm>
          <a:prstGeom prst="rect">
            <a:avLst/>
          </a:prstGeom>
          <a:noFill/>
          <a:ln>
            <a:noFill/>
          </a:ln>
        </p:spPr>
        <p:txBody>
          <a:bodyPr spcFirstLastPara="1" wrap="square" lIns="0" tIns="0" rIns="0" bIns="0" anchor="b" anchorCtr="0">
            <a:noAutofit/>
          </a:bodyPr>
          <a:lstStyle/>
          <a:p>
            <a:pPr algn="l"/>
            <a:r>
              <a:rPr lang="en-CA" sz="2800" dirty="0">
                <a:solidFill>
                  <a:schemeClr val="accent2"/>
                </a:solidFill>
                <a:latin typeface="+mj-lt"/>
              </a:rPr>
              <a:t>HTML &lt;img&gt; Tag</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Example</a:t>
            </a:r>
            <a:br>
              <a:rPr lang="en-CA" sz="1400" dirty="0">
                <a:solidFill>
                  <a:schemeClr val="bg1"/>
                </a:solidFill>
                <a:latin typeface="+mj-lt"/>
              </a:rPr>
            </a:br>
            <a:r>
              <a:rPr lang="en-CA" sz="1400" b="1" dirty="0">
                <a:solidFill>
                  <a:schemeClr val="accent2"/>
                </a:solidFill>
                <a:latin typeface="+mj-lt"/>
              </a:rPr>
              <a:t>How to insert an image: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&lt;img src="img_girl.jpg" alt="Girl in a jacket" width="500" height="600"&gt;</a:t>
            </a:r>
            <a:endParaRPr lang="en-CA" sz="1400" i="0" dirty="0">
              <a:solidFill>
                <a:schemeClr val="bg1"/>
              </a:solidFill>
              <a:effectLst/>
              <a:latin typeface="+mj-lt"/>
            </a:endParaRPr>
          </a:p>
        </p:txBody>
      </p:sp>
      <p:pic>
        <p:nvPicPr>
          <p:cNvPr id="5" name="Picture 4">
            <a:extLst>
              <a:ext uri="{FF2B5EF4-FFF2-40B4-BE49-F238E27FC236}">
                <a16:creationId xmlns:a16="http://schemas.microsoft.com/office/drawing/2014/main" id="{74C8CE92-1AF1-469D-84F8-C456E3F3E12A}"/>
              </a:ext>
            </a:extLst>
          </p:cNvPr>
          <p:cNvPicPr>
            <a:picLocks noChangeAspect="1"/>
          </p:cNvPicPr>
          <p:nvPr/>
        </p:nvPicPr>
        <p:blipFill>
          <a:blip r:embed="rId7"/>
          <a:stretch>
            <a:fillRect/>
          </a:stretch>
        </p:blipFill>
        <p:spPr>
          <a:xfrm>
            <a:off x="73418" y="1951675"/>
            <a:ext cx="8983813" cy="3089488"/>
          </a:xfrm>
          <a:prstGeom prst="rect">
            <a:avLst/>
          </a:prstGeom>
        </p:spPr>
      </p:pic>
      <p:pic>
        <p:nvPicPr>
          <p:cNvPr id="7" name="Picture 6">
            <a:extLst>
              <a:ext uri="{FF2B5EF4-FFF2-40B4-BE49-F238E27FC236}">
                <a16:creationId xmlns:a16="http://schemas.microsoft.com/office/drawing/2014/main" id="{22220E06-2F25-4550-A597-79001755EED8}"/>
              </a:ext>
            </a:extLst>
          </p:cNvPr>
          <p:cNvPicPr>
            <a:picLocks noChangeAspect="1"/>
          </p:cNvPicPr>
          <p:nvPr/>
        </p:nvPicPr>
        <p:blipFill>
          <a:blip r:embed="rId8"/>
          <a:stretch>
            <a:fillRect/>
          </a:stretch>
        </p:blipFill>
        <p:spPr>
          <a:xfrm>
            <a:off x="3314699" y="87273"/>
            <a:ext cx="5742531" cy="1104931"/>
          </a:xfrm>
          <a:prstGeom prst="rect">
            <a:avLst/>
          </a:prstGeom>
        </p:spPr>
      </p:pic>
    </p:spTree>
    <p:extLst>
      <p:ext uri="{BB962C8B-B14F-4D97-AF65-F5344CB8AC3E}">
        <p14:creationId xmlns:p14="http://schemas.microsoft.com/office/powerpoint/2010/main" val="1858020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39</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183393" y="146796"/>
            <a:ext cx="8765535" cy="3739403"/>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HTML &lt;img&gt; Tag</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Definition and Usage</a:t>
            </a:r>
            <a:br>
              <a:rPr lang="en-CA" sz="1400" dirty="0">
                <a:solidFill>
                  <a:schemeClr val="bg1"/>
                </a:solidFill>
                <a:latin typeface="+mj-lt"/>
              </a:rPr>
            </a:br>
            <a:r>
              <a:rPr lang="en-CA" sz="1400" dirty="0">
                <a:solidFill>
                  <a:schemeClr val="bg1"/>
                </a:solidFill>
                <a:latin typeface="+mj-lt"/>
              </a:rPr>
              <a:t>The &lt;img&gt; tag is used to embed an image in an HTML page.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Images are not technically inserted into a web page; images are linked to web pages. The &lt;img&gt; tag creates a holding space for the referenced image.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The &lt;img&gt; tag has two required attributes:</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src - Specifies the path to the image</a:t>
            </a:r>
            <a:br>
              <a:rPr lang="en-CA" sz="1400" dirty="0">
                <a:solidFill>
                  <a:schemeClr val="bg1"/>
                </a:solidFill>
                <a:latin typeface="+mj-lt"/>
              </a:rPr>
            </a:br>
            <a:r>
              <a:rPr lang="en-CA" sz="1400" dirty="0">
                <a:solidFill>
                  <a:schemeClr val="bg1"/>
                </a:solidFill>
                <a:latin typeface="+mj-lt"/>
              </a:rPr>
              <a:t>alt - Specifies an alternate text for the image, if the image for some reason cannot be displayed</a:t>
            </a:r>
            <a:br>
              <a:rPr lang="en-CA" sz="1400" dirty="0">
                <a:solidFill>
                  <a:schemeClr val="bg1"/>
                </a:solidFill>
                <a:latin typeface="+mj-lt"/>
              </a:rPr>
            </a:br>
            <a:r>
              <a:rPr lang="en-CA" sz="1400" dirty="0">
                <a:solidFill>
                  <a:schemeClr val="bg1"/>
                </a:solidFill>
                <a:latin typeface="+mj-lt"/>
              </a:rPr>
              <a:t>Note: Also, always specify the width and height of an image. If width and height are not specified, the page might flicker while the image loads.</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Tip: To link an image to another document, simply nest the &lt;img&gt; tag inside an &lt;a&gt; tag (see example below).</a:t>
            </a:r>
            <a:br>
              <a:rPr lang="en-CA" sz="1400" dirty="0">
                <a:solidFill>
                  <a:schemeClr val="bg1"/>
                </a:solidFill>
                <a:latin typeface="+mj-lt"/>
              </a:rPr>
            </a:br>
            <a:br>
              <a:rPr lang="en-CA" sz="1400" dirty="0">
                <a:solidFill>
                  <a:schemeClr val="bg1"/>
                </a:solidFill>
                <a:latin typeface="+mj-lt"/>
              </a:rPr>
            </a:br>
            <a:r>
              <a:rPr lang="en-CA" sz="1400" dirty="0">
                <a:solidFill>
                  <a:schemeClr val="accent2"/>
                </a:solidFill>
                <a:latin typeface="+mj-lt"/>
              </a:rPr>
              <a:t>&lt;a href="course_outline.pdf"&gt;&lt;img src="images/name-of-image.jpg" alt="descriptive text of image"&gt;&lt;/a&gt;</a:t>
            </a:r>
            <a:endParaRPr lang="en-CA" sz="1400" i="0" dirty="0">
              <a:solidFill>
                <a:schemeClr val="accent2"/>
              </a:solidFill>
              <a:effectLst/>
              <a:latin typeface="+mj-lt"/>
            </a:endParaRPr>
          </a:p>
        </p:txBody>
      </p:sp>
    </p:spTree>
    <p:extLst>
      <p:ext uri="{BB962C8B-B14F-4D97-AF65-F5344CB8AC3E}">
        <p14:creationId xmlns:p14="http://schemas.microsoft.com/office/powerpoint/2010/main" val="41077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4</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4004670"/>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Introduction</a:t>
            </a:r>
            <a:br>
              <a:rPr lang="en-CA" sz="1400" dirty="0">
                <a:solidFill>
                  <a:schemeClr val="bg1"/>
                </a:solidFill>
                <a:latin typeface="+mj-lt"/>
              </a:rPr>
            </a:br>
            <a:br>
              <a:rPr lang="en-CA" sz="1400" dirty="0">
                <a:solidFill>
                  <a:schemeClr val="bg1"/>
                </a:solidFill>
                <a:latin typeface="+mj-lt"/>
              </a:rPr>
            </a:br>
            <a:r>
              <a:rPr lang="en-CA" sz="1600" dirty="0">
                <a:solidFill>
                  <a:schemeClr val="bg1"/>
                </a:solidFill>
                <a:latin typeface="+mj-lt"/>
              </a:rPr>
              <a:t>In the early days of the internet, it was all about the text. There were not so many options and technology wasn’t as advanced to support crazy designs.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But as the world wide web progressed, so did the web design options. The focus slowly shifted towards the visual side. Besides informing the users, the designers aim to entertain, engage, and wow them with creative ideas.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People are visual beings, which means that visuals help them to have a better understanding of the message that your website wants to convey. If you want to make an impact on the users, improve user experience, and keep them longer on the website, adding visuals is the way to go.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While visuals are a necessary element for rounding up your web design, what about visual context? </a:t>
            </a:r>
            <a:endParaRPr lang="en-CA" sz="1600" i="0" dirty="0">
              <a:solidFill>
                <a:schemeClr val="bg1"/>
              </a:solidFill>
              <a:effectLst/>
              <a:latin typeface="+mj-lt"/>
            </a:endParaRPr>
          </a:p>
        </p:txBody>
      </p:sp>
    </p:spTree>
    <p:extLst>
      <p:ext uri="{BB962C8B-B14F-4D97-AF65-F5344CB8AC3E}">
        <p14:creationId xmlns:p14="http://schemas.microsoft.com/office/powerpoint/2010/main" val="273436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40</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183393" y="146797"/>
            <a:ext cx="8765535" cy="2487592"/>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HTML &lt;img&gt; Tag</a:t>
            </a:r>
            <a:br>
              <a:rPr lang="en-CA" sz="2800" b="1" dirty="0">
                <a:solidFill>
                  <a:schemeClr val="accent2"/>
                </a:solidFill>
                <a:latin typeface="+mj-lt"/>
              </a:rPr>
            </a:br>
            <a:br>
              <a:rPr lang="en-CA" sz="1400" dirty="0">
                <a:solidFill>
                  <a:schemeClr val="bg1"/>
                </a:solidFill>
                <a:latin typeface="+mj-lt"/>
              </a:rPr>
            </a:br>
            <a:r>
              <a:rPr lang="en-CA" sz="1400" b="1" dirty="0">
                <a:solidFill>
                  <a:schemeClr val="accent2"/>
                </a:solidFill>
                <a:latin typeface="+mj-lt"/>
              </a:rPr>
              <a:t>How to add a hyperlink to an image: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&lt;a href="https://www.w3schools.com"&gt; </a:t>
            </a:r>
            <a:r>
              <a:rPr lang="en-CA" sz="1400" dirty="0">
                <a:solidFill>
                  <a:srgbClr val="FFC000"/>
                </a:solidFill>
                <a:latin typeface="+mj-lt"/>
              </a:rPr>
              <a:t>or &lt;a href=https://www.w3schools.com </a:t>
            </a:r>
            <a:r>
              <a:rPr lang="en-CA" sz="1400" b="1" i="0" dirty="0">
                <a:solidFill>
                  <a:srgbClr val="FFC000"/>
                </a:solidFill>
                <a:effectLst/>
                <a:latin typeface="+mj-lt"/>
              </a:rPr>
              <a:t>target="_blank"</a:t>
            </a:r>
            <a:r>
              <a:rPr lang="en-CA" sz="1400" b="0" i="0" dirty="0">
                <a:solidFill>
                  <a:srgbClr val="FFC000"/>
                </a:solidFill>
                <a:effectLst/>
                <a:latin typeface="+mj-lt"/>
              </a:rPr>
              <a:t>&gt;</a:t>
            </a:r>
            <a:br>
              <a:rPr lang="en-CA" sz="1400" dirty="0">
                <a:solidFill>
                  <a:schemeClr val="bg1"/>
                </a:solidFill>
                <a:latin typeface="+mj-lt"/>
              </a:rPr>
            </a:br>
            <a:r>
              <a:rPr lang="en-CA" sz="1400" dirty="0">
                <a:solidFill>
                  <a:schemeClr val="bg1"/>
                </a:solidFill>
                <a:latin typeface="+mj-lt"/>
              </a:rPr>
              <a:t>&lt;img src="w3html.gif" alt="W3Schools.com" width="100" height="132"&gt;</a:t>
            </a:r>
            <a:br>
              <a:rPr lang="en-CA" sz="1400" dirty="0">
                <a:solidFill>
                  <a:schemeClr val="bg1"/>
                </a:solidFill>
                <a:latin typeface="+mj-lt"/>
              </a:rPr>
            </a:br>
            <a:r>
              <a:rPr lang="en-CA" sz="1400" dirty="0">
                <a:solidFill>
                  <a:schemeClr val="bg1"/>
                </a:solidFill>
                <a:latin typeface="+mj-lt"/>
              </a:rPr>
              <a:t>&lt;/a&gt;</a:t>
            </a:r>
            <a:br>
              <a:rPr lang="en-CA" sz="1400" dirty="0">
                <a:solidFill>
                  <a:schemeClr val="bg1"/>
                </a:solidFill>
                <a:latin typeface="+mj-lt"/>
              </a:rPr>
            </a:br>
            <a:br>
              <a:rPr lang="en-CA" sz="1400" dirty="0">
                <a:solidFill>
                  <a:schemeClr val="bg1"/>
                </a:solidFill>
                <a:latin typeface="+mj-lt"/>
              </a:rPr>
            </a:br>
            <a:r>
              <a:rPr lang="en-CA" sz="1400" b="1" dirty="0">
                <a:solidFill>
                  <a:schemeClr val="accent2"/>
                </a:solidFill>
                <a:latin typeface="+mj-lt"/>
              </a:rPr>
              <a:t>How to insert images from another folder or from another web site: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&lt;img src="/images/stickman.gif" alt="Stickman" width="24" height="39"&gt;</a:t>
            </a:r>
            <a:br>
              <a:rPr lang="en-CA" sz="1400" dirty="0">
                <a:solidFill>
                  <a:schemeClr val="bg1"/>
                </a:solidFill>
                <a:latin typeface="+mj-lt"/>
              </a:rPr>
            </a:br>
            <a:r>
              <a:rPr lang="en-CA" sz="1400" dirty="0">
                <a:solidFill>
                  <a:schemeClr val="bg1"/>
                </a:solidFill>
                <a:latin typeface="+mj-lt"/>
              </a:rPr>
              <a:t>&lt;img src="https://www.w3schools.com/images/lamp.jpg" alt="Lamp" width="32" height="32"&gt;</a:t>
            </a:r>
            <a:endParaRPr lang="en-CA" sz="1400" i="0" dirty="0">
              <a:solidFill>
                <a:schemeClr val="accent2"/>
              </a:solidFill>
              <a:effectLst/>
              <a:latin typeface="+mj-lt"/>
            </a:endParaRPr>
          </a:p>
        </p:txBody>
      </p:sp>
      <p:pic>
        <p:nvPicPr>
          <p:cNvPr id="5" name="Picture 4">
            <a:extLst>
              <a:ext uri="{FF2B5EF4-FFF2-40B4-BE49-F238E27FC236}">
                <a16:creationId xmlns:a16="http://schemas.microsoft.com/office/drawing/2014/main" id="{61B6BD85-D342-4DCB-A5D5-F9758E0BB181}"/>
              </a:ext>
            </a:extLst>
          </p:cNvPr>
          <p:cNvPicPr>
            <a:picLocks noChangeAspect="1"/>
          </p:cNvPicPr>
          <p:nvPr/>
        </p:nvPicPr>
        <p:blipFill>
          <a:blip r:embed="rId7"/>
          <a:stretch>
            <a:fillRect/>
          </a:stretch>
        </p:blipFill>
        <p:spPr>
          <a:xfrm>
            <a:off x="73419" y="2777091"/>
            <a:ext cx="8983813" cy="1757848"/>
          </a:xfrm>
          <a:prstGeom prst="rect">
            <a:avLst/>
          </a:prstGeom>
        </p:spPr>
      </p:pic>
    </p:spTree>
    <p:extLst>
      <p:ext uri="{BB962C8B-B14F-4D97-AF65-F5344CB8AC3E}">
        <p14:creationId xmlns:p14="http://schemas.microsoft.com/office/powerpoint/2010/main" val="269685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41</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183393" y="146797"/>
            <a:ext cx="8765535" cy="1976777"/>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The alt Attribute</a:t>
            </a:r>
            <a:br>
              <a:rPr lang="en-CA" sz="2800" b="1" dirty="0">
                <a:solidFill>
                  <a:schemeClr val="accent2"/>
                </a:solidFill>
                <a:latin typeface="+mj-lt"/>
              </a:rPr>
            </a:br>
            <a:br>
              <a:rPr lang="en-CA" sz="1400" dirty="0">
                <a:solidFill>
                  <a:schemeClr val="bg1"/>
                </a:solidFill>
                <a:latin typeface="+mj-lt"/>
              </a:rPr>
            </a:br>
            <a:r>
              <a:rPr lang="en-CA" sz="1400" dirty="0">
                <a:solidFill>
                  <a:schemeClr val="bg1"/>
                </a:solidFill>
                <a:latin typeface="+mj-lt"/>
              </a:rPr>
              <a:t>The required alt attribute provides an alternate text for an image, if the user for some reason cannot view it (because of slow connection, an error in the src attribute, or if the user uses a screen reader).</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The value of the alt attribute should describe the image:</a:t>
            </a:r>
            <a:br>
              <a:rPr lang="en-CA" sz="1400" dirty="0">
                <a:solidFill>
                  <a:schemeClr val="bg1"/>
                </a:solidFill>
                <a:latin typeface="+mj-lt"/>
              </a:rPr>
            </a:br>
            <a:br>
              <a:rPr lang="en-CA" sz="1400" dirty="0">
                <a:solidFill>
                  <a:schemeClr val="bg1"/>
                </a:solidFill>
                <a:latin typeface="+mj-lt"/>
              </a:rPr>
            </a:br>
            <a:r>
              <a:rPr lang="en-CA" sz="1400" dirty="0">
                <a:solidFill>
                  <a:schemeClr val="bg1"/>
                </a:solidFill>
                <a:latin typeface="+mj-lt"/>
              </a:rPr>
              <a:t>Example</a:t>
            </a:r>
            <a:br>
              <a:rPr lang="en-CA" sz="1400" dirty="0">
                <a:solidFill>
                  <a:schemeClr val="bg1"/>
                </a:solidFill>
                <a:latin typeface="+mj-lt"/>
              </a:rPr>
            </a:br>
            <a:r>
              <a:rPr lang="en-CA" sz="1400" dirty="0">
                <a:solidFill>
                  <a:schemeClr val="bg1"/>
                </a:solidFill>
                <a:latin typeface="+mj-lt"/>
              </a:rPr>
              <a:t>&lt;img src="img_chania.jpg" alt="Flowers in China"&gt;</a:t>
            </a:r>
            <a:endParaRPr lang="en-CA" sz="1400" i="0" dirty="0">
              <a:solidFill>
                <a:schemeClr val="accent2"/>
              </a:solidFill>
              <a:effectLst/>
              <a:latin typeface="+mj-lt"/>
            </a:endParaRPr>
          </a:p>
        </p:txBody>
      </p:sp>
    </p:spTree>
    <p:extLst>
      <p:ext uri="{BB962C8B-B14F-4D97-AF65-F5344CB8AC3E}">
        <p14:creationId xmlns:p14="http://schemas.microsoft.com/office/powerpoint/2010/main" val="156369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5</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3377272"/>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What is Visual Context?</a:t>
            </a:r>
            <a:br>
              <a:rPr lang="en-CA" sz="1400" dirty="0">
                <a:solidFill>
                  <a:schemeClr val="bg1"/>
                </a:solidFill>
                <a:latin typeface="+mj-lt"/>
              </a:rPr>
            </a:br>
            <a:br>
              <a:rPr lang="en-CA" sz="1600" dirty="0">
                <a:solidFill>
                  <a:schemeClr val="bg1"/>
                </a:solidFill>
                <a:latin typeface="+mj-lt"/>
              </a:rPr>
            </a:br>
            <a:r>
              <a:rPr lang="en-CA" sz="1600" dirty="0">
                <a:solidFill>
                  <a:schemeClr val="bg1"/>
                </a:solidFill>
                <a:latin typeface="+mj-lt"/>
              </a:rPr>
              <a:t>Visual context helps the design to convey the message.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Website owners want to deliver specific information through their website design. For example, an interior design company aims to show their expertise in their field. This is when visual context steps in. By using images that show their previous design projects within the web design, they can show the website visitors their vision.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Just think about it. If you need an interior designer would you rather give a chance to one that has images of beautiful designs or to one that just has plain text?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Visual context simply supports the claims on the website and helps the website visitor to instantly know what the website is about.</a:t>
            </a:r>
            <a:endParaRPr lang="en-CA" sz="1600" i="0" dirty="0">
              <a:solidFill>
                <a:schemeClr val="bg1"/>
              </a:solidFill>
              <a:effectLst/>
              <a:latin typeface="+mj-lt"/>
            </a:endParaRPr>
          </a:p>
        </p:txBody>
      </p:sp>
    </p:spTree>
    <p:extLst>
      <p:ext uri="{BB962C8B-B14F-4D97-AF65-F5344CB8AC3E}">
        <p14:creationId xmlns:p14="http://schemas.microsoft.com/office/powerpoint/2010/main" val="294764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6</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4"/>
            <a:ext cx="8049390" cy="3991321"/>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Why Should You Use Visual Context?</a:t>
            </a:r>
            <a:br>
              <a:rPr lang="en-CA" sz="1400" b="1" dirty="0">
                <a:solidFill>
                  <a:schemeClr val="accent2"/>
                </a:solidFill>
                <a:latin typeface="+mj-lt"/>
              </a:rPr>
            </a:br>
            <a:br>
              <a:rPr lang="en-CA" sz="1600" dirty="0">
                <a:solidFill>
                  <a:schemeClr val="bg1"/>
                </a:solidFill>
                <a:latin typeface="+mj-lt"/>
              </a:rPr>
            </a:br>
            <a:r>
              <a:rPr lang="en-CA" sz="1600" dirty="0">
                <a:solidFill>
                  <a:schemeClr val="bg1"/>
                </a:solidFill>
                <a:latin typeface="+mj-lt"/>
              </a:rPr>
              <a:t>Visually pleasing websites always perform better. They grab and retain uses attention, unlike blocks of text which are more likely to drive them away.</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Some types of visual context that you can use:</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 Images (explaining the web site’s purpose, presenting the business, supporting topics)</a:t>
            </a:r>
            <a:br>
              <a:rPr lang="en-CA" sz="1600" dirty="0">
                <a:solidFill>
                  <a:schemeClr val="bg1"/>
                </a:solidFill>
                <a:latin typeface="+mj-lt"/>
              </a:rPr>
            </a:br>
            <a:r>
              <a:rPr lang="en-CA" sz="1600" dirty="0">
                <a:solidFill>
                  <a:schemeClr val="bg1"/>
                </a:solidFill>
                <a:latin typeface="+mj-lt"/>
              </a:rPr>
              <a:t>- Infographics (presenting the most important information)</a:t>
            </a:r>
            <a:br>
              <a:rPr lang="en-CA" sz="1600" dirty="0">
                <a:solidFill>
                  <a:schemeClr val="bg1"/>
                </a:solidFill>
                <a:latin typeface="+mj-lt"/>
              </a:rPr>
            </a:br>
            <a:r>
              <a:rPr lang="en-CA" sz="1600" dirty="0">
                <a:solidFill>
                  <a:schemeClr val="bg1"/>
                </a:solidFill>
                <a:latin typeface="+mj-lt"/>
              </a:rPr>
              <a:t>- Lines, arrows, patterns, highlighted numbers (showing and simplifying directions)</a:t>
            </a:r>
            <a:br>
              <a:rPr lang="en-CA" sz="1600" dirty="0">
                <a:solidFill>
                  <a:schemeClr val="bg1"/>
                </a:solidFill>
                <a:latin typeface="+mj-lt"/>
              </a:rPr>
            </a:br>
            <a:r>
              <a:rPr lang="en-CA" sz="1600" dirty="0">
                <a:solidFill>
                  <a:schemeClr val="bg1"/>
                </a:solidFill>
                <a:latin typeface="+mj-lt"/>
              </a:rPr>
              <a:t>- Icons (navigating the users through the website)</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It doesn’t matter whether the website is for a blogger or an e-commerce business owner, visuals should be welcome to the website.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When it comes to power which visual context has, here are some of the benefits you’ll get if you use visual context in your web design.</a:t>
            </a:r>
            <a:endParaRPr lang="en-CA" sz="1600" i="0" dirty="0">
              <a:solidFill>
                <a:schemeClr val="bg1"/>
              </a:solidFill>
              <a:effectLst/>
              <a:latin typeface="+mj-lt"/>
            </a:endParaRPr>
          </a:p>
        </p:txBody>
      </p:sp>
    </p:spTree>
    <p:extLst>
      <p:ext uri="{BB962C8B-B14F-4D97-AF65-F5344CB8AC3E}">
        <p14:creationId xmlns:p14="http://schemas.microsoft.com/office/powerpoint/2010/main" val="23291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7</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2930084"/>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1. Improve the First Impression</a:t>
            </a:r>
            <a:br>
              <a:rPr lang="en-CA" sz="1400" b="1" dirty="0">
                <a:solidFill>
                  <a:schemeClr val="accent2"/>
                </a:solidFill>
                <a:latin typeface="+mj-lt"/>
              </a:rPr>
            </a:br>
            <a:br>
              <a:rPr lang="en-CA" sz="1600" dirty="0">
                <a:solidFill>
                  <a:schemeClr val="bg1"/>
                </a:solidFill>
                <a:latin typeface="+mj-lt"/>
              </a:rPr>
            </a:br>
            <a:r>
              <a:rPr lang="en-CA" sz="1600" dirty="0">
                <a:solidFill>
                  <a:schemeClr val="bg1"/>
                </a:solidFill>
                <a:latin typeface="+mj-lt"/>
              </a:rPr>
              <a:t>The first impression matters. That is a fact. Especially in the competitive internet world, where so many websites are battling for the users’ attraction.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It only takes 50 milliseconds for people to form a first impression. So, if a user comes across the website and finds the design dull, it is very likely that he or she will exit the page without much thought. Eliminate that risk by adding visuals.</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Visuals will make the website more attractive and get the users to check out the website. There is just something about images and visuals that keeps our attention and makes us want to know more.</a:t>
            </a:r>
            <a:endParaRPr lang="en-CA" sz="1600" i="0" dirty="0">
              <a:solidFill>
                <a:schemeClr val="bg1"/>
              </a:solidFill>
              <a:effectLst/>
              <a:latin typeface="+mj-lt"/>
            </a:endParaRPr>
          </a:p>
        </p:txBody>
      </p:sp>
    </p:spTree>
    <p:extLst>
      <p:ext uri="{BB962C8B-B14F-4D97-AF65-F5344CB8AC3E}">
        <p14:creationId xmlns:p14="http://schemas.microsoft.com/office/powerpoint/2010/main" val="339766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8</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2930084"/>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2. Give Users Better Explanations</a:t>
            </a:r>
            <a:br>
              <a:rPr lang="en-CA" sz="1400" b="1" dirty="0">
                <a:solidFill>
                  <a:schemeClr val="accent2"/>
                </a:solidFill>
                <a:latin typeface="+mj-lt"/>
              </a:rPr>
            </a:br>
            <a:br>
              <a:rPr lang="en-CA" sz="1600" dirty="0">
                <a:solidFill>
                  <a:schemeClr val="bg1"/>
                </a:solidFill>
                <a:latin typeface="+mj-lt"/>
              </a:rPr>
            </a:br>
            <a:r>
              <a:rPr lang="en-CA" sz="1600" dirty="0">
                <a:solidFill>
                  <a:schemeClr val="bg1"/>
                </a:solidFill>
                <a:latin typeface="+mj-lt"/>
              </a:rPr>
              <a:t>Whenever a website features some sort of instructions or tutorials or even just a simple explanation, visual context can be a great addition to it.</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People follow visual instructions 323% better than written instructions. Therefore, the visual context will enhance user experience and enable users to understand the instructions more easily.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Offer them information in a manner that will make it more understandable. The users will be more daring to explore the website when they can grasp the information without much trouble.</a:t>
            </a:r>
            <a:endParaRPr lang="en-CA" sz="1600" i="0" dirty="0">
              <a:solidFill>
                <a:schemeClr val="bg1"/>
              </a:solidFill>
              <a:effectLst/>
              <a:latin typeface="+mj-lt"/>
            </a:endParaRPr>
          </a:p>
        </p:txBody>
      </p:sp>
    </p:spTree>
    <p:extLst>
      <p:ext uri="{BB962C8B-B14F-4D97-AF65-F5344CB8AC3E}">
        <p14:creationId xmlns:p14="http://schemas.microsoft.com/office/powerpoint/2010/main" val="147618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DD9E6CAA-526C-486E-B006-3ABC039FD0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0"/>
            <a:ext cx="9143999" cy="5143500"/>
          </a:xfrm>
          <a:prstGeom prst="rect">
            <a:avLst/>
          </a:prstGeom>
        </p:spPr>
      </p:pic>
      <p:pic>
        <p:nvPicPr>
          <p:cNvPr id="10" name="Picture 9">
            <a:extLst>
              <a:ext uri="{FF2B5EF4-FFF2-40B4-BE49-F238E27FC236}">
                <a16:creationId xmlns:a16="http://schemas.microsoft.com/office/drawing/2014/main" id="{9F40F0EB-5650-4BDA-85CD-AEA6BB9DA46A}"/>
              </a:ext>
            </a:extLst>
          </p:cNvPr>
          <p:cNvPicPr>
            <a:picLocks noChangeAspect="1"/>
          </p:cNvPicPr>
          <p:nvPr/>
        </p:nvPicPr>
        <p:blipFill>
          <a:blip r:embed="rId5"/>
          <a:stretch>
            <a:fillRect/>
          </a:stretch>
        </p:blipFill>
        <p:spPr>
          <a:xfrm>
            <a:off x="3760" y="0"/>
            <a:ext cx="9136480" cy="5143500"/>
          </a:xfrm>
          <a:prstGeom prst="rect">
            <a:avLst/>
          </a:prstGeom>
        </p:spPr>
      </p:pic>
      <p:sp>
        <p:nvSpPr>
          <p:cNvPr id="4" name="Rectangle 3">
            <a:extLst>
              <a:ext uri="{FF2B5EF4-FFF2-40B4-BE49-F238E27FC236}">
                <a16:creationId xmlns:a16="http://schemas.microsoft.com/office/drawing/2014/main" id="{3C2A9D05-C272-4630-91A9-39444DCE99F1}"/>
              </a:ext>
            </a:extLst>
          </p:cNvPr>
          <p:cNvSpPr/>
          <p:nvPr/>
        </p:nvSpPr>
        <p:spPr>
          <a:xfrm>
            <a:off x="73419" y="87273"/>
            <a:ext cx="8983813" cy="49677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0"/>
          <p:cNvSpPr txBox="1">
            <a:spLocks noGrp="1"/>
          </p:cNvSpPr>
          <p:nvPr>
            <p:ph type="dt" idx="10"/>
          </p:nvPr>
        </p:nvSpPr>
        <p:spPr>
          <a:xfrm>
            <a:off x="1072448" y="4767263"/>
            <a:ext cx="2057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CA" dirty="0"/>
              <a:t>2021-03-01</a:t>
            </a:r>
          </a:p>
        </p:txBody>
      </p:sp>
      <p:sp>
        <p:nvSpPr>
          <p:cNvPr id="148" name="Google Shape;148;p20"/>
          <p:cNvSpPr txBox="1">
            <a:spLocks noGrp="1"/>
          </p:cNvSpPr>
          <p:nvPr>
            <p:ph type="sldNum" idx="12"/>
          </p:nvPr>
        </p:nvSpPr>
        <p:spPr>
          <a:xfrm>
            <a:off x="628650" y="4767263"/>
            <a:ext cx="365400" cy="27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fr-CA"/>
              <a:t>9</a:t>
            </a:fld>
            <a:endParaRPr/>
          </a:p>
        </p:txBody>
      </p:sp>
      <p:pic>
        <p:nvPicPr>
          <p:cNvPr id="149" name="Google Shape;149;p20"/>
          <p:cNvPicPr preferRelativeResize="0"/>
          <p:nvPr/>
        </p:nvPicPr>
        <p:blipFill rotWithShape="1">
          <a:blip r:embed="rId6">
            <a:alphaModFix/>
          </a:blip>
          <a:srcRect/>
          <a:stretch/>
        </p:blipFill>
        <p:spPr>
          <a:xfrm>
            <a:off x="8602994" y="4677641"/>
            <a:ext cx="345935" cy="345935"/>
          </a:xfrm>
          <a:prstGeom prst="rect">
            <a:avLst/>
          </a:prstGeom>
          <a:noFill/>
          <a:ln>
            <a:noFill/>
          </a:ln>
        </p:spPr>
      </p:pic>
      <p:sp>
        <p:nvSpPr>
          <p:cNvPr id="150" name="Google Shape;150;p20"/>
          <p:cNvSpPr txBox="1">
            <a:spLocks noGrp="1"/>
          </p:cNvSpPr>
          <p:nvPr>
            <p:ph type="ctrTitle"/>
          </p:nvPr>
        </p:nvSpPr>
        <p:spPr>
          <a:xfrm>
            <a:off x="433840" y="200235"/>
            <a:ext cx="8049390" cy="2930084"/>
          </a:xfrm>
          <a:prstGeom prst="rect">
            <a:avLst/>
          </a:prstGeom>
          <a:noFill/>
          <a:ln>
            <a:noFill/>
          </a:ln>
        </p:spPr>
        <p:txBody>
          <a:bodyPr spcFirstLastPara="1" wrap="square" lIns="0" tIns="0" rIns="0" bIns="0" anchor="b" anchorCtr="0">
            <a:noAutofit/>
          </a:bodyPr>
          <a:lstStyle/>
          <a:p>
            <a:pPr algn="l"/>
            <a:r>
              <a:rPr lang="en-CA" sz="2800" b="1" dirty="0">
                <a:solidFill>
                  <a:schemeClr val="accent2"/>
                </a:solidFill>
                <a:latin typeface="+mj-lt"/>
              </a:rPr>
              <a:t>3. Make the Website Memorable</a:t>
            </a:r>
            <a:br>
              <a:rPr lang="en-CA" sz="1400" b="1" dirty="0">
                <a:solidFill>
                  <a:schemeClr val="accent2"/>
                </a:solidFill>
                <a:latin typeface="+mj-lt"/>
              </a:rPr>
            </a:br>
            <a:br>
              <a:rPr lang="en-CA" sz="1600" dirty="0">
                <a:solidFill>
                  <a:schemeClr val="bg1"/>
                </a:solidFill>
                <a:latin typeface="+mj-lt"/>
              </a:rPr>
            </a:br>
            <a:r>
              <a:rPr lang="en-CA" sz="1600" dirty="0">
                <a:solidFill>
                  <a:schemeClr val="bg1"/>
                </a:solidFill>
                <a:latin typeface="+mj-lt"/>
              </a:rPr>
              <a:t>According to some studies, people will remember 65% of the visual content that they saw, even if they are asked about it almost three days after. On the other hand, they can recall only about 10% of the written content that they read, three days later.</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“Whether you use images or videos, adding visuals will help the users to remember your website. The visuals act like a stamp which makes a lasting impression in people’s minds,” says Miriam Pierson, a web designer at Subjecto. </a:t>
            </a:r>
            <a:br>
              <a:rPr lang="en-CA" sz="1600" dirty="0">
                <a:solidFill>
                  <a:schemeClr val="bg1"/>
                </a:solidFill>
                <a:latin typeface="+mj-lt"/>
              </a:rPr>
            </a:br>
            <a:br>
              <a:rPr lang="en-CA" sz="1600" dirty="0">
                <a:solidFill>
                  <a:schemeClr val="bg1"/>
                </a:solidFill>
                <a:latin typeface="+mj-lt"/>
              </a:rPr>
            </a:br>
            <a:r>
              <a:rPr lang="en-CA" sz="1600" dirty="0">
                <a:solidFill>
                  <a:schemeClr val="bg1"/>
                </a:solidFill>
                <a:latin typeface="+mj-lt"/>
              </a:rPr>
              <a:t>For example, you can use visuals to tell a story. Through storytelling, you’ll be able to make the website’s content more convincing and effective.</a:t>
            </a:r>
            <a:endParaRPr lang="en-CA" sz="1600" i="0" dirty="0">
              <a:solidFill>
                <a:schemeClr val="bg1"/>
              </a:solidFill>
              <a:effectLst/>
              <a:latin typeface="+mj-lt"/>
            </a:endParaRPr>
          </a:p>
        </p:txBody>
      </p:sp>
    </p:spTree>
    <p:extLst>
      <p:ext uri="{BB962C8B-B14F-4D97-AF65-F5344CB8AC3E}">
        <p14:creationId xmlns:p14="http://schemas.microsoft.com/office/powerpoint/2010/main" val="3922152468"/>
      </p:ext>
    </p:extLst>
  </p:cSld>
  <p:clrMapOvr>
    <a:masterClrMapping/>
  </p:clrMapOvr>
</p:sld>
</file>

<file path=ppt/theme/theme1.xml><?xml version="1.0" encoding="utf-8"?>
<a:theme xmlns:a="http://schemas.openxmlformats.org/drawingml/2006/main" name="Thème Office">
  <a:themeElements>
    <a:clrScheme name="Personnalisé 2">
      <a:dk1>
        <a:srgbClr val="000000"/>
      </a:dk1>
      <a:lt1>
        <a:srgbClr val="FFFFFF"/>
      </a:lt1>
      <a:dk2>
        <a:srgbClr val="44546A"/>
      </a:dk2>
      <a:lt2>
        <a:srgbClr val="E7E6E6"/>
      </a:lt2>
      <a:accent1>
        <a:srgbClr val="152E40"/>
      </a:accent1>
      <a:accent2>
        <a:srgbClr val="0AB9B2"/>
      </a:accent2>
      <a:accent3>
        <a:srgbClr val="333333"/>
      </a:accent3>
      <a:accent4>
        <a:srgbClr val="F1F1F1"/>
      </a:accent4>
      <a:accent5>
        <a:srgbClr val="B3B3B3"/>
      </a:accent5>
      <a:accent6>
        <a:srgbClr val="646464"/>
      </a:accent6>
      <a:hlink>
        <a:srgbClr val="3F7C98"/>
      </a:hlink>
      <a:folHlink>
        <a:srgbClr val="89AE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3992</TotalTime>
  <Words>2797</Words>
  <Application>Microsoft Office PowerPoint</Application>
  <PresentationFormat>On-screen Show (16:9)</PresentationFormat>
  <Paragraphs>158</Paragraphs>
  <Slides>41</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Thème Office</vt:lpstr>
      <vt:lpstr>Chapter 8: HTML  Images</vt:lpstr>
      <vt:lpstr>The role of Visuals in Webdesign</vt:lpstr>
      <vt:lpstr>PowerPoint Presentation</vt:lpstr>
      <vt:lpstr>Introduction  In the early days of the internet, it was all about the text. There were not so many options and technology wasn’t as advanced to support crazy designs.  But as the world wide web progressed, so did the web design options. The focus slowly shifted towards the visual side. Besides informing the users, the designers aim to entertain, engage, and wow them with creative ideas.   People are visual beings, which means that visuals help them to have a better understanding of the message that your website wants to convey. If you want to make an impact on the users, improve user experience, and keep them longer on the website, adding visuals is the way to go.   While visuals are a necessary element for rounding up your web design, what about visual context? </vt:lpstr>
      <vt:lpstr>What is Visual Context?  Visual context helps the design to convey the message.   Website owners want to deliver specific information through their website design. For example, an interior design company aims to show their expertise in their field. This is when visual context steps in. By using images that show their previous design projects within the web design, they can show the website visitors their vision.   Just think about it. If you need an interior designer would you rather give a chance to one that has images of beautiful designs or to one that just has plain text?   Visual context simply supports the claims on the website and helps the website visitor to instantly know what the website is about.</vt:lpstr>
      <vt:lpstr>Why Should You Use Visual Context?  Visually pleasing websites always perform better. They grab and retain uses attention, unlike blocks of text which are more likely to drive them away.  Some types of visual context that you can use:  - Images (explaining the web site’s purpose, presenting the business, supporting topics) - Infographics (presenting the most important information) - Lines, arrows, patterns, highlighted numbers (showing and simplifying directions) - Icons (navigating the users through the website)  It doesn’t matter whether the website is for a blogger or an e-commerce business owner, visuals should be welcome to the website.   When it comes to power which visual context has, here are some of the benefits you’ll get if you use visual context in your web design.</vt:lpstr>
      <vt:lpstr>1. Improve the First Impression  The first impression matters. That is a fact. Especially in the competitive internet world, where so many websites are battling for the users’ attraction.   It only takes 50 milliseconds for people to form a first impression. So, if a user comes across the website and finds the design dull, it is very likely that he or she will exit the page without much thought. Eliminate that risk by adding visuals.  Visuals will make the website more attractive and get the users to check out the website. There is just something about images and visuals that keeps our attention and makes us want to know more.</vt:lpstr>
      <vt:lpstr>2. Give Users Better Explanations  Whenever a website features some sort of instructions or tutorials or even just a simple explanation, visual context can be a great addition to it.  People follow visual instructions 323% better than written instructions. Therefore, the visual context will enhance user experience and enable users to understand the instructions more easily.   Offer them information in a manner that will make it more understandable. The users will be more daring to explore the website when they can grasp the information without much trouble.</vt:lpstr>
      <vt:lpstr>3. Make the Website Memorable  According to some studies, people will remember 65% of the visual content that they saw, even if they are asked about it almost three days after. On the other hand, they can recall only about 10% of the written content that they read, three days later.  “Whether you use images or videos, adding visuals will help the users to remember your website. The visuals act like a stamp which makes a lasting impression in people’s minds,” says Miriam Pierson, a web designer at Subjecto.   For example, you can use visuals to tell a story. Through storytelling, you’ll be able to make the website’s content more convincing and effective.</vt:lpstr>
      <vt:lpstr>4. Get Inspired by the Visuals  Visual context needs to be seamlessly integrated with the text.   While your content strategy probably starts with the idea to write the text and then add visuals, you can also take a different approach. If you find an inspiring image you can easily write the text that will complement it.   Another option is to find or create a video that rounds up your web design idea and then write the content that will support it.</vt:lpstr>
      <vt:lpstr>5. Make It More Interesting  Sometimes you have no other choice but to deliver lots of written text, information, and stats. However, you do have a choice to add visual context to it and thus make it more interesting for users.  For example, when you are delivering stats about the company, you can create an infographic to present the information. Consider that 41.5% of marketers claim that original graphics, such as infographics, perform best, this is a perfect way of presenting content.  Not only can visuals make the content more interesting but it can also evoke emotions in users. Consequently, you’ll be able to create a relationship with them and turn them into loyal users or customers.</vt:lpstr>
      <vt:lpstr>Why good images have substantial impact on your website (potentials):  •    Increase the average number of pages visited  •    Increase traffic to your website  •    Increase the number of social shares  •    Increase time on site  •    Increase total sales for a product  •    Improves SEO on your site  Visual context can bring your website to life. Without them, the website wouldn’t be as appealing, effective, and important as they are now. Use visual context to highlight the important message, to make it more fun for users, and to build trust in them. You’ll be surprised how powerful and impactful visuals can be. Choose the visual context carefully because otherwise, it can just confuse the users.</vt:lpstr>
      <vt:lpstr>Different Types of Images on Webpages</vt:lpstr>
      <vt:lpstr>Different Types of Images in Web Pages  Only a few types of web graphics are used in emails. Not every type of web graphic file can be used when building web pages and doing web design. There are three types of graphics that are used the majority of the time.   The proper use of web graphics makes the difference between a web page that has a professional appearance and a web page that doesn’t. We take great pains to make sure the websites we build don’t just look great, but follow technical best practices. This means making images small in file size for faster page loading times.  Here at Massive Impressions, our clients and partners ask all the time what type of graphics should be used in specific cases. We’ve created this guide for you that describes the different types of files usable in web graphics.</vt:lpstr>
      <vt:lpstr>Different Types of Images in Web Pages  The images below show that PNG preserves the original image the best, but it has a larger file size. The JPEG file size is much smaller than the file size for PNG or for GIF. If you are looking for a small picture size, JPEG is the best option here.</vt:lpstr>
      <vt:lpstr>PowerPoint Presentation</vt:lpstr>
      <vt:lpstr>PowerPoint Presentation</vt:lpstr>
      <vt:lpstr>PowerPoint Presentation</vt:lpstr>
      <vt:lpstr>Different Types of Images in Web Pages  If image was a certain name &amp; file type (jpeg, gif, png) in your html template and you want to simply replace it without affecting the code, simply replace with an image with the same file name and type.  If you want to add a new image to the website, you can chose any type you feel suitable.  Gif for animated, jpeg for compressed, and png for transparent background.  Let us open PHOTOSHOP now and learn how to create images and saving them for web as:  .jpeg .png, .gif</vt:lpstr>
      <vt:lpstr>Creating / recreating Images in Photoshop</vt:lpstr>
      <vt:lpstr>PowerPoint Presentation</vt:lpstr>
      <vt:lpstr>PowerPoint Presentation</vt:lpstr>
      <vt:lpstr>PowerPoint Presentation</vt:lpstr>
      <vt:lpstr>PowerPoint Presentation</vt:lpstr>
      <vt:lpstr>PowerPoint Presentation</vt:lpstr>
      <vt:lpstr>PowerPoint Presentation</vt:lpstr>
      <vt:lpstr>Group Exercise  Follow teacher’s in class tutorial…  In Photoshop: (file &gt; open) method  replace images from your website template with your own images  Hint:  Open the template image first, open new image, copy new image paste on top of old image delete old image layer resize new image to fit in old image canvass file &gt; export &gt; save for web chose same file type keep same size save with same file name in the same folder original image was at to replace it</vt:lpstr>
      <vt:lpstr>Adding Images to Webpages</vt:lpstr>
      <vt:lpstr>In Dreamweaver  open your html file, now you should see template images replaced by your own image that you created in photoshop because you saved it under the same name and file format..  To replace image of your template with a new image that has a different name (Adding an image) ,  as when you replace an image in photoshop by naming it the same name as older image in template it should already be replaced.. After creating the images in Photoshop… Highlight the image you want to replace by clicking once on it,</vt:lpstr>
      <vt:lpstr>In Dreamweaver  click on “folder” icon on the right beside image “Src” in properties window located after the image name</vt:lpstr>
      <vt:lpstr>In Dreamweaver  now chose by clicking on image you saved in that folder where it used to hold original template image  Then Press OK</vt:lpstr>
      <vt:lpstr>In Dreamweaver  This should add image and replace your older one that has the same size</vt:lpstr>
      <vt:lpstr>To Add image without replacing an existing image, just to a text  highlight where you want to add image after pressing Enter, or return so you place it on a new line;</vt:lpstr>
      <vt:lpstr>To Add image without replacing an existing image, just to a text…  Click Insert &gt; Image          in menu tab                           Then Chose image (already saved in website folder)         Then press OK</vt:lpstr>
      <vt:lpstr>To Add image without replacing an existing image, just to a text…  Note that this method requires that you save image in a size that will fit in that column you are adding the image in or else it will be bigger and will break your website, so here you will have o try couple of times until you get it right as most html templates these days have a CSS code that shrinks an image from big to small.</vt:lpstr>
      <vt:lpstr>To Add Alt tag to an image in Dreamweaver Simply add your English text describing your image for SEO purposes in Properties Alt section after highlighting your image first</vt:lpstr>
      <vt:lpstr>Image HTML Tags</vt:lpstr>
      <vt:lpstr>HTML &lt;img&gt; Tag  Example How to insert an image:  &lt;img src="img_girl.jpg" alt="Girl in a jacket" width="500" height="600"&gt;</vt:lpstr>
      <vt:lpstr>HTML &lt;img&gt; Tag  Definition and Usage The &lt;img&gt; tag is used to embed an image in an HTML page.  Images are not technically inserted into a web page; images are linked to web pages. The &lt;img&gt; tag creates a holding space for the referenced image.  The &lt;img&gt; tag has two required attributes:  src - Specifies the path to the image alt - Specifies an alternate text for the image, if the image for some reason cannot be displayed Note: Also, always specify the width and height of an image. If width and height are not specified, the page might flicker while the image loads.  Tip: To link an image to another document, simply nest the &lt;img&gt; tag inside an &lt;a&gt; tag (see example below).  &lt;a href="course_outline.pdf"&gt;&lt;img src="images/name-of-image.jpg" alt="descriptive text of image"&gt;&lt;/a&gt;</vt:lpstr>
      <vt:lpstr>HTML &lt;img&gt; Tag  How to add a hyperlink to an image:  &lt;a href="https://www.w3schools.com"&gt; or &lt;a href=https://www.w3schools.com target="_blank"&gt; &lt;img src="w3html.gif" alt="W3Schools.com" width="100" height="132"&gt; &lt;/a&gt;  How to insert images from another folder or from another web site:  &lt;img src="/images/stickman.gif" alt="Stickman" width="24" height="39"&gt; &lt;img src="https://www.w3schools.com/images/lamp.jpg" alt="Lamp" width="32" height="32"&gt;</vt:lpstr>
      <vt:lpstr>The alt Attribute  The required alt attribute provides an alternate text for an image, if the user for some reason cannot view it (because of slow connection, an error in the src attribute, or if the user uses a screen reader).  The value of the alt attribute should describe the image:  Example &lt;img src="img_chania.jpg" alt="Flowers in China"&gt;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&lt;HTML&gt; Programming Chapter 1 Introduction to HTML</dc:title>
  <dc:creator>Admin</dc:creator>
  <cp:lastModifiedBy>Admin</cp:lastModifiedBy>
  <cp:revision>209</cp:revision>
  <dcterms:modified xsi:type="dcterms:W3CDTF">2021-02-28T23:59:43Z</dcterms:modified>
</cp:coreProperties>
</file>